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sldIdLst>
    <p:sldId id="257" r:id="rId2"/>
    <p:sldId id="633" r:id="rId3"/>
    <p:sldId id="634" r:id="rId4"/>
    <p:sldId id="637" r:id="rId5"/>
    <p:sldId id="552" r:id="rId6"/>
    <p:sldId id="610" r:id="rId7"/>
    <p:sldId id="582" r:id="rId8"/>
    <p:sldId id="620" r:id="rId9"/>
    <p:sldId id="555" r:id="rId10"/>
    <p:sldId id="530" r:id="rId11"/>
    <p:sldId id="557" r:id="rId12"/>
    <p:sldId id="556" r:id="rId13"/>
    <p:sldId id="567" r:id="rId14"/>
    <p:sldId id="558" r:id="rId15"/>
    <p:sldId id="560" r:id="rId16"/>
    <p:sldId id="561" r:id="rId17"/>
    <p:sldId id="562" r:id="rId18"/>
    <p:sldId id="563" r:id="rId19"/>
    <p:sldId id="565" r:id="rId20"/>
    <p:sldId id="571" r:id="rId21"/>
    <p:sldId id="568" r:id="rId22"/>
    <p:sldId id="573" r:id="rId23"/>
    <p:sldId id="574" r:id="rId24"/>
    <p:sldId id="566" r:id="rId25"/>
    <p:sldId id="570" r:id="rId26"/>
    <p:sldId id="575" r:id="rId27"/>
    <p:sldId id="569" r:id="rId28"/>
    <p:sldId id="579" r:id="rId29"/>
    <p:sldId id="580" r:id="rId30"/>
    <p:sldId id="576" r:id="rId31"/>
    <p:sldId id="592" r:id="rId32"/>
    <p:sldId id="593" r:id="rId33"/>
    <p:sldId id="581" r:id="rId34"/>
    <p:sldId id="588" r:id="rId35"/>
    <p:sldId id="587" r:id="rId36"/>
    <p:sldId id="618" r:id="rId37"/>
    <p:sldId id="523" r:id="rId38"/>
    <p:sldId id="594" r:id="rId39"/>
    <p:sldId id="601" r:id="rId40"/>
    <p:sldId id="596" r:id="rId41"/>
    <p:sldId id="597" r:id="rId42"/>
    <p:sldId id="598" r:id="rId43"/>
    <p:sldId id="599" r:id="rId44"/>
    <p:sldId id="600" r:id="rId45"/>
    <p:sldId id="602" r:id="rId46"/>
    <p:sldId id="627" r:id="rId47"/>
    <p:sldId id="635" r:id="rId48"/>
    <p:sldId id="611" r:id="rId49"/>
    <p:sldId id="603" r:id="rId50"/>
    <p:sldId id="604" r:id="rId51"/>
    <p:sldId id="605" r:id="rId52"/>
    <p:sldId id="638" r:id="rId53"/>
    <p:sldId id="606" r:id="rId54"/>
    <p:sldId id="609" r:id="rId55"/>
    <p:sldId id="607" r:id="rId56"/>
    <p:sldId id="612" r:id="rId57"/>
    <p:sldId id="608" r:id="rId58"/>
    <p:sldId id="619" r:id="rId59"/>
    <p:sldId id="624" r:id="rId60"/>
    <p:sldId id="614" r:id="rId61"/>
    <p:sldId id="615" r:id="rId62"/>
    <p:sldId id="616" r:id="rId63"/>
    <p:sldId id="628" r:id="rId64"/>
    <p:sldId id="636" r:id="rId65"/>
  </p:sldIdLst>
  <p:sldSz cx="12192000" cy="6858000"/>
  <p:notesSz cx="6858000" cy="9144000"/>
  <p:custShowLst>
    <p:custShow name="Institute class 1" id="0">
      <p:sldLst/>
    </p:custShow>
    <p:custShow name="Chandi Class 1" id="1">
      <p:sldLst>
        <p:sld r:id="rId2"/>
      </p:sldLst>
    </p:custShow>
  </p:custShowLst>
  <p:custDataLst>
    <p:tags r:id="rId67"/>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Steinmetz" initials="dls" lastIdx="7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FF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6E41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6" autoAdjust="0"/>
    <p:restoredTop sz="94581" autoAdjust="0"/>
  </p:normalViewPr>
  <p:slideViewPr>
    <p:cSldViewPr>
      <p:cViewPr varScale="1">
        <p:scale>
          <a:sx n="123" d="100"/>
          <a:sy n="123" d="100"/>
        </p:scale>
        <p:origin x="96" y="13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62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11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80AD1FA-79D8-43A8-BD6C-0498B1E11C8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13937E4-D6A9-4138-B44A-CA0AC7AC11F4}" type="slidenum">
              <a:rPr lang="en-US" smtClean="0"/>
              <a:pPr/>
              <a:t>1</a:t>
            </a:fld>
            <a:endParaRPr lang="en-US" dirty="0"/>
          </a:p>
        </p:txBody>
      </p:sp>
      <p:sp>
        <p:nvSpPr>
          <p:cNvPr id="92163" name="Rectangle 2"/>
          <p:cNvSpPr>
            <a:spLocks noGrp="1" noRot="1" noChangeAspect="1" noChangeArrowheads="1" noTextEdit="1"/>
          </p:cNvSpPr>
          <p:nvPr>
            <p:ph type="sldImg"/>
          </p:nvPr>
        </p:nvSpPr>
        <p:spPr>
          <a:xfrm>
            <a:off x="1887538" y="685800"/>
            <a:ext cx="3114675" cy="1752600"/>
          </a:xfrm>
          <a:ln/>
        </p:spPr>
      </p:sp>
      <p:sp>
        <p:nvSpPr>
          <p:cNvPr id="92164" name="Rectangle 3"/>
          <p:cNvSpPr>
            <a:spLocks noGrp="1" noChangeArrowheads="1"/>
          </p:cNvSpPr>
          <p:nvPr>
            <p:ph type="body" idx="1"/>
          </p:nvPr>
        </p:nvSpPr>
        <p:spPr>
          <a:xfrm>
            <a:off x="914400" y="2590800"/>
            <a:ext cx="5029200" cy="5867400"/>
          </a:xfrm>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10</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209453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11</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14580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12</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614172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13</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10253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14</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63932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15</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422432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16</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669759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17</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57900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18</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534056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19</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66952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288171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20</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294331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21</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348687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22</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221131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23</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747987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24</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234262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25</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627545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26</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938774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27</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42810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28</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543632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29</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73139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8DF05B2-848A-4D7E-A1E7-D8E0E79C2EEF}" type="slidenum">
              <a:rPr lang="en-US" smtClean="0"/>
              <a:pPr/>
              <a:t>3</a:t>
            </a:fld>
            <a:endParaRPr lang="en-US" dirty="0"/>
          </a:p>
        </p:txBody>
      </p:sp>
      <p:sp>
        <p:nvSpPr>
          <p:cNvPr id="93187" name="Rectangle 2"/>
          <p:cNvSpPr>
            <a:spLocks noGrp="1" noRot="1" noChangeAspect="1" noChangeArrowheads="1" noTextEdit="1"/>
          </p:cNvSpPr>
          <p:nvPr>
            <p:ph type="sldImg"/>
          </p:nvPr>
        </p:nvSpPr>
        <p:spPr>
          <a:xfrm>
            <a:off x="1887538" y="685800"/>
            <a:ext cx="3114675" cy="1752600"/>
          </a:xfrm>
          <a:ln/>
        </p:spPr>
      </p:sp>
      <p:sp>
        <p:nvSpPr>
          <p:cNvPr id="93188"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520545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30</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791231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31</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233385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32</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595914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33</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913558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34</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82265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35</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323374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36</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669708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37</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853832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38</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043873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39</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98050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8DF05B2-848A-4D7E-A1E7-D8E0E79C2EEF}" type="slidenum">
              <a:rPr lang="en-US" smtClean="0"/>
              <a:pPr/>
              <a:t>4</a:t>
            </a:fld>
            <a:endParaRPr lang="en-US" dirty="0"/>
          </a:p>
        </p:txBody>
      </p:sp>
      <p:sp>
        <p:nvSpPr>
          <p:cNvPr id="93187" name="Rectangle 2"/>
          <p:cNvSpPr>
            <a:spLocks noGrp="1" noRot="1" noChangeAspect="1" noChangeArrowheads="1" noTextEdit="1"/>
          </p:cNvSpPr>
          <p:nvPr>
            <p:ph type="sldImg"/>
          </p:nvPr>
        </p:nvSpPr>
        <p:spPr>
          <a:xfrm>
            <a:off x="1887538" y="685800"/>
            <a:ext cx="3114675" cy="1752600"/>
          </a:xfrm>
          <a:ln/>
        </p:spPr>
      </p:sp>
      <p:sp>
        <p:nvSpPr>
          <p:cNvPr id="93188"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338268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40</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757477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41</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176727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42</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731635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43</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963015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44</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173168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45</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0623086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46</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144750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47</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903307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49</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78202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8DF05B2-848A-4D7E-A1E7-D8E0E79C2EEF}" type="slidenum">
              <a:rPr lang="en-US" smtClean="0"/>
              <a:pPr/>
              <a:t>5</a:t>
            </a:fld>
            <a:endParaRPr lang="en-US" dirty="0"/>
          </a:p>
        </p:txBody>
      </p:sp>
      <p:sp>
        <p:nvSpPr>
          <p:cNvPr id="93187" name="Rectangle 2"/>
          <p:cNvSpPr>
            <a:spLocks noGrp="1" noRot="1" noChangeAspect="1" noChangeArrowheads="1" noTextEdit="1"/>
          </p:cNvSpPr>
          <p:nvPr>
            <p:ph type="sldImg"/>
          </p:nvPr>
        </p:nvSpPr>
        <p:spPr>
          <a:xfrm>
            <a:off x="1887538" y="685800"/>
            <a:ext cx="3114675" cy="1752600"/>
          </a:xfrm>
          <a:ln/>
        </p:spPr>
      </p:sp>
      <p:sp>
        <p:nvSpPr>
          <p:cNvPr id="93188"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044626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50</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3756427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51</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124236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52</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3601369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53</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2176747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54</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9554669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55</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25397105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57</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9884999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58</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2719450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59</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3747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6</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13994535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8530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64</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04517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8DF05B2-848A-4D7E-A1E7-D8E0E79C2EEF}" type="slidenum">
              <a:rPr lang="en-US" smtClean="0"/>
              <a:pPr/>
              <a:t>7</a:t>
            </a:fld>
            <a:endParaRPr lang="en-US" dirty="0"/>
          </a:p>
        </p:txBody>
      </p:sp>
      <p:sp>
        <p:nvSpPr>
          <p:cNvPr id="93187" name="Rectangle 2"/>
          <p:cNvSpPr>
            <a:spLocks noGrp="1" noRot="1" noChangeAspect="1" noChangeArrowheads="1" noTextEdit="1"/>
          </p:cNvSpPr>
          <p:nvPr>
            <p:ph type="sldImg"/>
          </p:nvPr>
        </p:nvSpPr>
        <p:spPr>
          <a:xfrm>
            <a:off x="1887538" y="685800"/>
            <a:ext cx="3114675" cy="1752600"/>
          </a:xfrm>
          <a:ln/>
        </p:spPr>
      </p:sp>
      <p:sp>
        <p:nvSpPr>
          <p:cNvPr id="93188"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96340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8DF05B2-848A-4D7E-A1E7-D8E0E79C2EEF}" type="slidenum">
              <a:rPr lang="en-US" smtClean="0"/>
              <a:pPr/>
              <a:t>8</a:t>
            </a:fld>
            <a:endParaRPr lang="en-US" dirty="0"/>
          </a:p>
        </p:txBody>
      </p:sp>
      <p:sp>
        <p:nvSpPr>
          <p:cNvPr id="93187" name="Rectangle 2"/>
          <p:cNvSpPr>
            <a:spLocks noGrp="1" noRot="1" noChangeAspect="1" noChangeArrowheads="1" noTextEdit="1"/>
          </p:cNvSpPr>
          <p:nvPr>
            <p:ph type="sldImg"/>
          </p:nvPr>
        </p:nvSpPr>
        <p:spPr>
          <a:xfrm>
            <a:off x="1887538" y="685800"/>
            <a:ext cx="3114675" cy="1752600"/>
          </a:xfrm>
          <a:ln/>
        </p:spPr>
      </p:sp>
      <p:sp>
        <p:nvSpPr>
          <p:cNvPr id="93188"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3630026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0DB8657-200C-4911-B03F-84C577AF5EFC}" type="slidenum">
              <a:rPr lang="en-US" smtClean="0"/>
              <a:pPr/>
              <a:t>9</a:t>
            </a:fld>
            <a:endParaRPr lang="en-US"/>
          </a:p>
        </p:txBody>
      </p:sp>
      <p:sp>
        <p:nvSpPr>
          <p:cNvPr id="133123" name="Rectangle 2"/>
          <p:cNvSpPr>
            <a:spLocks noGrp="1" noRot="1" noChangeAspect="1" noChangeArrowheads="1" noTextEdit="1"/>
          </p:cNvSpPr>
          <p:nvPr>
            <p:ph type="sldImg"/>
          </p:nvPr>
        </p:nvSpPr>
        <p:spPr>
          <a:xfrm>
            <a:off x="1887538" y="685800"/>
            <a:ext cx="3114675" cy="1752600"/>
          </a:xfrm>
          <a:ln/>
        </p:spPr>
      </p:sp>
      <p:sp>
        <p:nvSpPr>
          <p:cNvPr id="133124" name="Rectangle 3"/>
          <p:cNvSpPr>
            <a:spLocks noGrp="1" noChangeArrowheads="1"/>
          </p:cNvSpPr>
          <p:nvPr>
            <p:ph type="body" idx="1"/>
          </p:nvPr>
        </p:nvSpPr>
        <p:spPr>
          <a:xfrm>
            <a:off x="914400" y="2590800"/>
            <a:ext cx="5029200" cy="5867400"/>
          </a:xfrm>
          <a:noFill/>
          <a:ln/>
        </p:spPr>
        <p:txBody>
          <a:bodyPr/>
          <a:lstStyle/>
          <a:p>
            <a:endParaRPr lang="en-US" dirty="0"/>
          </a:p>
        </p:txBody>
      </p:sp>
    </p:spTree>
    <p:extLst>
      <p:ext uri="{BB962C8B-B14F-4D97-AF65-F5344CB8AC3E}">
        <p14:creationId xmlns:p14="http://schemas.microsoft.com/office/powerpoint/2010/main" val="4194732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36" name="Rectangle 92"/>
          <p:cNvSpPr>
            <a:spLocks noGrp="1" noChangeArrowheads="1"/>
          </p:cNvSpPr>
          <p:nvPr>
            <p:ph type="ctrTitle"/>
          </p:nvPr>
        </p:nvSpPr>
        <p:spPr>
          <a:xfrm>
            <a:off x="254000" y="228600"/>
            <a:ext cx="11684000" cy="5638800"/>
          </a:xfrm>
        </p:spPr>
        <p:txBody>
          <a:bodyPr/>
          <a:lstStyle>
            <a:lvl1pPr algn="ctr">
              <a:defRPr sz="6600" i="0">
                <a:solidFill>
                  <a:srgbClr val="FFFFFF"/>
                </a:solidFill>
                <a:latin typeface="+mn-lt"/>
              </a:defRPr>
            </a:lvl1pPr>
          </a:lstStyle>
          <a:p>
            <a:r>
              <a:rPr lang="en-US" dirty="0"/>
              <a:t>Click to edit Master title style</a:t>
            </a:r>
          </a:p>
        </p:txBody>
      </p:sp>
      <p:sp>
        <p:nvSpPr>
          <p:cNvPr id="3" name="Rectangle 94"/>
          <p:cNvSpPr>
            <a:spLocks noGrp="1" noChangeArrowheads="1"/>
          </p:cNvSpPr>
          <p:nvPr>
            <p:ph type="dt" sz="half" idx="10"/>
          </p:nvPr>
        </p:nvSpPr>
        <p:spPr>
          <a:xfrm>
            <a:off x="711200" y="6324600"/>
            <a:ext cx="2540000" cy="457200"/>
          </a:xfrm>
        </p:spPr>
        <p:txBody>
          <a:bodyPr/>
          <a:lstStyle>
            <a:lvl1pPr>
              <a:defRPr/>
            </a:lvl1pPr>
          </a:lstStyle>
          <a:p>
            <a:pPr>
              <a:defRPr/>
            </a:pPr>
            <a:endParaRPr lang="en-US" dirty="0"/>
          </a:p>
        </p:txBody>
      </p:sp>
      <p:sp>
        <p:nvSpPr>
          <p:cNvPr id="4" name="Rectangle 95"/>
          <p:cNvSpPr>
            <a:spLocks noGrp="1" noChangeArrowheads="1"/>
          </p:cNvSpPr>
          <p:nvPr>
            <p:ph type="ftr" sz="quarter" idx="11"/>
          </p:nvPr>
        </p:nvSpPr>
        <p:spPr>
          <a:xfrm>
            <a:off x="4267200" y="6324600"/>
            <a:ext cx="3860800" cy="457200"/>
          </a:xfrm>
        </p:spPr>
        <p:txBody>
          <a:bodyPr/>
          <a:lstStyle>
            <a:lvl1pPr>
              <a:defRPr/>
            </a:lvl1pPr>
          </a:lstStyle>
          <a:p>
            <a:pPr>
              <a:defRPr/>
            </a:pPr>
            <a:endParaRPr lang="en-US" dirty="0"/>
          </a:p>
        </p:txBody>
      </p:sp>
      <p:sp>
        <p:nvSpPr>
          <p:cNvPr id="5" name="Rectangle 96"/>
          <p:cNvSpPr>
            <a:spLocks noGrp="1" noChangeArrowheads="1"/>
          </p:cNvSpPr>
          <p:nvPr>
            <p:ph type="sldNum" sz="quarter" idx="12"/>
          </p:nvPr>
        </p:nvSpPr>
        <p:spPr>
          <a:xfrm>
            <a:off x="9144000" y="6324600"/>
            <a:ext cx="2540000" cy="457200"/>
          </a:xfrm>
        </p:spPr>
        <p:txBody>
          <a:bodyPr/>
          <a:lstStyle>
            <a:lvl1pPr>
              <a:defRPr/>
            </a:lvl1pPr>
          </a:lstStyle>
          <a:p>
            <a:pPr>
              <a:defRPr/>
            </a:pPr>
            <a:fld id="{5FA05EDC-0EF4-4954-88E9-654B8907A620}" type="slidenum">
              <a:rPr lang="en-US"/>
              <a:pPr>
                <a:defRPr/>
              </a:pPr>
              <a:t>‹#›</a:t>
            </a:fld>
            <a:endParaRPr lang="en-US" dirty="0"/>
          </a:p>
        </p:txBody>
      </p:sp>
      <p:pic>
        <p:nvPicPr>
          <p:cNvPr id="6" name="Picture 5">
            <a:extLst>
              <a:ext uri="{FF2B5EF4-FFF2-40B4-BE49-F238E27FC236}">
                <a16:creationId xmlns:a16="http://schemas.microsoft.com/office/drawing/2014/main" id="{40B49FA6-FFBC-466E-B887-B8A2A54F57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3600" y="6324600"/>
            <a:ext cx="381000" cy="381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35C1F6-438A-41C3-B57D-00EE6E0231E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2743200" cy="6110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400"/>
            <a:ext cx="8026400" cy="6110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DA62979-15D5-45E0-A397-8DBD132CCB6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0"/>
            <a:ext cx="10464800" cy="685800"/>
          </a:xfrm>
        </p:spPr>
        <p:txBody>
          <a:bodyPr/>
          <a:lstStyle/>
          <a:p>
            <a:r>
              <a:rPr lang="en-US"/>
              <a:t>Click to edit Master title style</a:t>
            </a:r>
          </a:p>
        </p:txBody>
      </p:sp>
      <p:sp>
        <p:nvSpPr>
          <p:cNvPr id="3" name="Content Placeholder 2"/>
          <p:cNvSpPr>
            <a:spLocks noGrp="1"/>
          </p:cNvSpPr>
          <p:nvPr>
            <p:ph sz="half" idx="1"/>
          </p:nvPr>
        </p:nvSpPr>
        <p:spPr>
          <a:xfrm>
            <a:off x="914400" y="1143000"/>
            <a:ext cx="10363200" cy="2482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778250"/>
            <a:ext cx="10363200" cy="2484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550B789-699B-4153-A2C1-24B5090B05E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51037C9-208D-4375-9AEC-E0B294B93FE8}" type="slidenum">
              <a:rPr lang="en-US"/>
              <a:pPr>
                <a:defRPr/>
              </a:pPr>
              <a:t>‹#›</a:t>
            </a:fld>
            <a:endParaRPr lang="en-US" dirty="0"/>
          </a:p>
        </p:txBody>
      </p:sp>
      <p:pic>
        <p:nvPicPr>
          <p:cNvPr id="7" name="Picture 6">
            <a:extLst>
              <a:ext uri="{FF2B5EF4-FFF2-40B4-BE49-F238E27FC236}">
                <a16:creationId xmlns:a16="http://schemas.microsoft.com/office/drawing/2014/main" id="{15AA5DA0-5E1D-48F9-8810-42624DAA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714" y="6089737"/>
            <a:ext cx="844463" cy="8444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25B958-D27C-4AB3-8EBA-160DA1EE697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143000"/>
            <a:ext cx="5080000" cy="511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080000" cy="511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ECDC0A4-4126-46C8-B1E7-B8CF2A8D118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BD4113E6-BB19-4F68-AFD0-DBF746879F5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D1CD337A-D81C-49C3-81D2-849333E2BEFB}" type="slidenum">
              <a:rPr lang="en-US"/>
              <a:pPr>
                <a:defRPr/>
              </a:pPr>
              <a:t>‹#›</a:t>
            </a:fld>
            <a:endParaRPr lang="en-US" dirty="0"/>
          </a:p>
        </p:txBody>
      </p:sp>
      <p:pic>
        <p:nvPicPr>
          <p:cNvPr id="6" name="Picture 5">
            <a:extLst>
              <a:ext uri="{FF2B5EF4-FFF2-40B4-BE49-F238E27FC236}">
                <a16:creationId xmlns:a16="http://schemas.microsoft.com/office/drawing/2014/main" id="{0A04106B-2499-4761-9008-EA12F59FD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85690" y="6096000"/>
            <a:ext cx="838200" cy="838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2A8B40B2-2B47-4C42-8CB2-B3323407228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2B93319-1373-4EE6-9046-92E1186E88F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E34D473-C9E8-45AA-9598-E51ADED17E7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22400" y="152400"/>
            <a:ext cx="1046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143000"/>
            <a:ext cx="10363200" cy="511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dirty="0"/>
          </a:p>
        </p:txBody>
      </p:sp>
      <p:sp>
        <p:nvSpPr>
          <p:cNvPr id="5125" name="Rectangle 5"/>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dirty="0"/>
          </a:p>
        </p:txBody>
      </p:sp>
      <p:sp>
        <p:nvSpPr>
          <p:cNvPr id="5126" name="Rectangle 6"/>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5F2FB5A6-55D2-4FC8-BDD0-47D089CEFDA3}" type="slidenum">
              <a:rPr lang="en-US"/>
              <a:pPr>
                <a:defRPr/>
              </a:pPr>
              <a:t>‹#›</a:t>
            </a:fld>
            <a:endParaRPr lang="en-US" dirty="0"/>
          </a:p>
        </p:txBody>
      </p:sp>
      <p:sp>
        <p:nvSpPr>
          <p:cNvPr id="5281" name="Line 161"/>
          <p:cNvSpPr>
            <a:spLocks noChangeShapeType="1"/>
          </p:cNvSpPr>
          <p:nvPr/>
        </p:nvSpPr>
        <p:spPr bwMode="auto">
          <a:xfrm>
            <a:off x="203200" y="990600"/>
            <a:ext cx="11785600" cy="0"/>
          </a:xfrm>
          <a:prstGeom prst="line">
            <a:avLst/>
          </a:prstGeom>
          <a:noFill/>
          <a:ln w="28575">
            <a:solidFill>
              <a:schemeClr val="tx1"/>
            </a:solidFill>
            <a:round/>
            <a:headEnd/>
            <a:tailEnd/>
          </a:ln>
          <a:effectLst/>
        </p:spPr>
        <p:txBody>
          <a:bodyPr wrap="none"/>
          <a:lstStyle/>
          <a:p>
            <a:pPr>
              <a:defRPr/>
            </a:pPr>
            <a:endParaRPr lang="en-US" sz="2400" dirty="0"/>
          </a:p>
        </p:txBody>
      </p:sp>
      <p:pic>
        <p:nvPicPr>
          <p:cNvPr id="2056" name="Picture 162" descr="Spiral simple"/>
          <p:cNvPicPr>
            <a:picLocks noChangeAspect="1" noChangeArrowheads="1"/>
          </p:cNvPicPr>
          <p:nvPr/>
        </p:nvPicPr>
        <p:blipFill>
          <a:blip r:embed="rId14" cstate="print"/>
          <a:srcRect/>
          <a:stretch>
            <a:fillRect/>
          </a:stretch>
        </p:blipFill>
        <p:spPr bwMode="auto">
          <a:xfrm>
            <a:off x="0" y="0"/>
            <a:ext cx="1320800" cy="88265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Lst>
  <p:txStyles>
    <p:titleStyle>
      <a:lvl1pPr algn="l" rtl="0" eaLnBrk="0" fontAlgn="base" hangingPunct="0">
        <a:spcBef>
          <a:spcPct val="0"/>
        </a:spcBef>
        <a:spcAft>
          <a:spcPct val="0"/>
        </a:spcAft>
        <a:defRPr sz="4400">
          <a:solidFill>
            <a:srgbClr val="FFFFFF"/>
          </a:solidFill>
          <a:latin typeface="+mn-lt"/>
          <a:ea typeface="+mj-ea"/>
          <a:cs typeface="+mj-cs"/>
        </a:defRPr>
      </a:lvl1pPr>
      <a:lvl2pPr algn="l" rtl="0" eaLnBrk="0" fontAlgn="base" hangingPunct="0">
        <a:spcBef>
          <a:spcPct val="0"/>
        </a:spcBef>
        <a:spcAft>
          <a:spcPct val="0"/>
        </a:spcAft>
        <a:defRPr sz="4400">
          <a:solidFill>
            <a:srgbClr val="FFFFFF"/>
          </a:solidFill>
          <a:latin typeface="Tahoma" pitchFamily="34" charset="0"/>
        </a:defRPr>
      </a:lvl2pPr>
      <a:lvl3pPr algn="l" rtl="0" eaLnBrk="0" fontAlgn="base" hangingPunct="0">
        <a:spcBef>
          <a:spcPct val="0"/>
        </a:spcBef>
        <a:spcAft>
          <a:spcPct val="0"/>
        </a:spcAft>
        <a:defRPr sz="4400">
          <a:solidFill>
            <a:srgbClr val="FFFFFF"/>
          </a:solidFill>
          <a:latin typeface="Tahoma" pitchFamily="34" charset="0"/>
        </a:defRPr>
      </a:lvl3pPr>
      <a:lvl4pPr algn="l" rtl="0" eaLnBrk="0" fontAlgn="base" hangingPunct="0">
        <a:spcBef>
          <a:spcPct val="0"/>
        </a:spcBef>
        <a:spcAft>
          <a:spcPct val="0"/>
        </a:spcAft>
        <a:defRPr sz="4400">
          <a:solidFill>
            <a:srgbClr val="FFFFFF"/>
          </a:solidFill>
          <a:latin typeface="Tahoma" pitchFamily="34" charset="0"/>
        </a:defRPr>
      </a:lvl4pPr>
      <a:lvl5pPr algn="l" rtl="0" eaLnBrk="0" fontAlgn="base" hangingPunct="0">
        <a:spcBef>
          <a:spcPct val="0"/>
        </a:spcBef>
        <a:spcAft>
          <a:spcPct val="0"/>
        </a:spcAft>
        <a:defRPr sz="4400">
          <a:solidFill>
            <a:srgbClr val="FFFFFF"/>
          </a:solidFill>
          <a:latin typeface="Tahoma" pitchFamily="34"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6"/>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1BAD286-21C6-44E3-A976-2CAC443E3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3800" y="2057400"/>
            <a:ext cx="1703350" cy="1703350"/>
          </a:xfrm>
          <a:prstGeom prst="rect">
            <a:avLst/>
          </a:prstGeom>
        </p:spPr>
      </p:pic>
      <p:pic>
        <p:nvPicPr>
          <p:cNvPr id="35" name="Picture 34">
            <a:extLst>
              <a:ext uri="{FF2B5EF4-FFF2-40B4-BE49-F238E27FC236}">
                <a16:creationId xmlns:a16="http://schemas.microsoft.com/office/drawing/2014/main" id="{3726EE48-C4A5-4C52-90DA-7E5F495532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6040" y="4293296"/>
            <a:ext cx="278704" cy="278704"/>
          </a:xfrm>
          <a:prstGeom prst="rect">
            <a:avLst/>
          </a:prstGeom>
        </p:spPr>
      </p:pic>
      <p:sp>
        <p:nvSpPr>
          <p:cNvPr id="33" name="TextBox 32">
            <a:extLst>
              <a:ext uri="{FF2B5EF4-FFF2-40B4-BE49-F238E27FC236}">
                <a16:creationId xmlns:a16="http://schemas.microsoft.com/office/drawing/2014/main" id="{B594DFA0-A007-4721-8E2C-6D576A2B23D6}"/>
              </a:ext>
            </a:extLst>
          </p:cNvPr>
          <p:cNvSpPr txBox="1"/>
          <p:nvPr/>
        </p:nvSpPr>
        <p:spPr>
          <a:xfrm>
            <a:off x="2895600" y="4514671"/>
            <a:ext cx="6400800" cy="1200329"/>
          </a:xfrm>
          <a:prstGeom prst="rect">
            <a:avLst/>
          </a:prstGeom>
          <a:noFill/>
        </p:spPr>
        <p:txBody>
          <a:bodyPr wrap="square" rtlCol="0">
            <a:spAutoFit/>
          </a:bodyPr>
          <a:lstStyle/>
          <a:p>
            <a:pPr marL="0" indent="0" algn="ctr" eaLnBrk="1" hangingPunct="1">
              <a:buNone/>
            </a:pPr>
            <a:r>
              <a:rPr lang="en-US" sz="2400" dirty="0">
                <a:solidFill>
                  <a:srgbClr val="FFFFFF"/>
                </a:solidFill>
                <a:latin typeface="Arial" panose="020B0604020202020204" pitchFamily="34" charset="0"/>
                <a:cs typeface="Arial" panose="020B0604020202020204" pitchFamily="34" charset="0"/>
              </a:rPr>
              <a:t>Extraordinarily Rapid</a:t>
            </a:r>
            <a:endParaRPr lang="en-US" dirty="0">
              <a:solidFill>
                <a:srgbClr val="FFFFFF"/>
              </a:solidFill>
              <a:latin typeface="Arial" panose="020B0604020202020204" pitchFamily="34" charset="0"/>
              <a:cs typeface="Arial" panose="020B0604020202020204" pitchFamily="34" charset="0"/>
            </a:endParaRPr>
          </a:p>
          <a:p>
            <a:pPr marL="0" indent="0" algn="ctr" eaLnBrk="1" hangingPunct="1">
              <a:buNone/>
            </a:pPr>
            <a:r>
              <a:rPr lang="en-US" sz="2400" dirty="0">
                <a:solidFill>
                  <a:srgbClr val="FFFFFF"/>
                </a:solidFill>
                <a:latin typeface="Arial" panose="020B0604020202020204" pitchFamily="34" charset="0"/>
                <a:cs typeface="Arial" panose="020B0604020202020204" pitchFamily="34" charset="0"/>
              </a:rPr>
              <a:t>Physical Change is Possible</a:t>
            </a:r>
          </a:p>
          <a:p>
            <a:endParaRPr lang="en-US" dirty="0"/>
          </a:p>
        </p:txBody>
      </p:sp>
      <p:sp>
        <p:nvSpPr>
          <p:cNvPr id="34" name="TextBox 33">
            <a:extLst>
              <a:ext uri="{FF2B5EF4-FFF2-40B4-BE49-F238E27FC236}">
                <a16:creationId xmlns:a16="http://schemas.microsoft.com/office/drawing/2014/main" id="{8A2E2B55-90D7-4BAD-A3C5-0F25024D7771}"/>
              </a:ext>
            </a:extLst>
          </p:cNvPr>
          <p:cNvSpPr txBox="1"/>
          <p:nvPr/>
        </p:nvSpPr>
        <p:spPr>
          <a:xfrm>
            <a:off x="609600" y="593055"/>
            <a:ext cx="10972800" cy="1938992"/>
          </a:xfrm>
          <a:prstGeom prst="rect">
            <a:avLst/>
          </a:prstGeom>
          <a:noFill/>
        </p:spPr>
        <p:txBody>
          <a:bodyPr wrap="square" rtlCol="0">
            <a:spAutoFit/>
          </a:bodyPr>
          <a:lstStyle/>
          <a:p>
            <a:pPr algn="ctr">
              <a:defRPr/>
            </a:pPr>
            <a:r>
              <a:rPr lang="en-US" sz="4800" dirty="0">
                <a:solidFill>
                  <a:srgbClr val="FFFFFF"/>
                </a:solidFill>
                <a:latin typeface="Arial" panose="020B0604020202020204" pitchFamily="34" charset="0"/>
                <a:cs typeface="Arial" panose="020B0604020202020204" pitchFamily="34" charset="0"/>
              </a:rPr>
              <a:t>The Art and Science </a:t>
            </a:r>
          </a:p>
          <a:p>
            <a:pPr algn="ctr">
              <a:defRPr/>
            </a:pPr>
            <a:r>
              <a:rPr lang="en-US" sz="4800" dirty="0">
                <a:solidFill>
                  <a:srgbClr val="FFFFFF"/>
                </a:solidFill>
                <a:latin typeface="Arial" panose="020B0604020202020204" pitchFamily="34" charset="0"/>
                <a:cs typeface="Arial" panose="020B0604020202020204" pitchFamily="34" charset="0"/>
              </a:rPr>
              <a:t>of Unlimited Self-Healing</a:t>
            </a:r>
          </a:p>
          <a:p>
            <a:endParaRPr lang="en-US" dirty="0"/>
          </a:p>
        </p:txBody>
      </p:sp>
      <p:sp>
        <p:nvSpPr>
          <p:cNvPr id="36" name="TextBox 35">
            <a:extLst>
              <a:ext uri="{FF2B5EF4-FFF2-40B4-BE49-F238E27FC236}">
                <a16:creationId xmlns:a16="http://schemas.microsoft.com/office/drawing/2014/main" id="{A630C283-7430-4666-A0C3-B7ACDFBB4F17}"/>
              </a:ext>
            </a:extLst>
          </p:cNvPr>
          <p:cNvSpPr txBox="1"/>
          <p:nvPr/>
        </p:nvSpPr>
        <p:spPr>
          <a:xfrm>
            <a:off x="4381500" y="3881735"/>
            <a:ext cx="3429000" cy="461665"/>
          </a:xfrm>
          <a:prstGeom prst="rect">
            <a:avLst/>
          </a:prstGeom>
          <a:noFill/>
        </p:spPr>
        <p:txBody>
          <a:bodyPr wrap="square" rtlCol="0">
            <a:spAutoFit/>
          </a:bodyPr>
          <a:lstStyle/>
          <a:p>
            <a:pPr marL="0" indent="0" algn="ctr" eaLnBrk="1" hangingPunct="1">
              <a:buNone/>
            </a:pPr>
            <a:r>
              <a:rPr lang="en-US" sz="2400" dirty="0">
                <a:solidFill>
                  <a:srgbClr val="FFFFFF"/>
                </a:solidFill>
                <a:latin typeface="Arial" panose="020B0604020202020204" pitchFamily="34" charset="0"/>
                <a:ea typeface="Tahoma" panose="020B0604030504040204" pitchFamily="34" charset="0"/>
                <a:cs typeface="Arial" panose="020B0604020202020204" pitchFamily="34" charset="0"/>
              </a:rPr>
              <a:t>No Disease is Incurable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1371600"/>
          </a:xfrm>
        </p:spPr>
        <p:txBody>
          <a:bodyPr/>
          <a:lstStyle/>
          <a:p>
            <a:pPr algn="ctr" eaLnBrk="1" hangingPunct="1"/>
            <a:r>
              <a:rPr lang="en-US" dirty="0"/>
              <a:t>All Biomechanical Processes</a:t>
            </a:r>
            <a:br>
              <a:rPr lang="en-US" dirty="0"/>
            </a:br>
            <a:r>
              <a:rPr lang="en-US" dirty="0"/>
              <a:t>Have Speed Limits</a:t>
            </a:r>
          </a:p>
        </p:txBody>
      </p:sp>
      <p:sp>
        <p:nvSpPr>
          <p:cNvPr id="14339" name="Rectangle 3"/>
          <p:cNvSpPr>
            <a:spLocks noGrp="1" noChangeArrowheads="1"/>
          </p:cNvSpPr>
          <p:nvPr>
            <p:ph idx="1"/>
          </p:nvPr>
        </p:nvSpPr>
        <p:spPr>
          <a:xfrm>
            <a:off x="1524000" y="2209800"/>
            <a:ext cx="9144000" cy="4191000"/>
          </a:xfrm>
        </p:spPr>
        <p:txBody>
          <a:bodyPr/>
          <a:lstStyle/>
          <a:p>
            <a:pPr marL="0" indent="0" algn="ctr" eaLnBrk="1" hangingPunct="1">
              <a:buNone/>
            </a:pPr>
            <a:endParaRPr lang="en-US" sz="2400" i="1"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i="1" dirty="0">
                <a:latin typeface="Tahoma" panose="020B0604030504040204" pitchFamily="34" charset="0"/>
                <a:ea typeface="Tahoma" panose="020B0604030504040204" pitchFamily="34" charset="0"/>
                <a:cs typeface="Tahoma" panose="020B0604030504040204" pitchFamily="34" charset="0"/>
              </a:rPr>
              <a:t>maximum </a:t>
            </a:r>
            <a:r>
              <a:rPr lang="en-US" sz="2400" dirty="0">
                <a:latin typeface="Tahoma" panose="020B0604030504040204" pitchFamily="34" charset="0"/>
                <a:ea typeface="Tahoma" panose="020B0604030504040204" pitchFamily="34" charset="0"/>
                <a:cs typeface="Tahoma" panose="020B0604030504040204" pitchFamily="34" charset="0"/>
              </a:rPr>
              <a:t>number of </a:t>
            </a:r>
            <a:r>
              <a:rPr lang="en-US" sz="2400" i="1" dirty="0">
                <a:latin typeface="Tahoma" panose="020B0604030504040204" pitchFamily="34" charset="0"/>
                <a:ea typeface="Tahoma" panose="020B0604030504040204" pitchFamily="34" charset="0"/>
                <a:cs typeface="Tahoma" panose="020B0604030504040204" pitchFamily="34" charset="0"/>
              </a:rPr>
              <a:t>new</a:t>
            </a:r>
            <a:r>
              <a:rPr lang="en-US" sz="2400" dirty="0">
                <a:latin typeface="Tahoma" panose="020B0604030504040204" pitchFamily="34" charset="0"/>
                <a:ea typeface="Tahoma" panose="020B0604030504040204" pitchFamily="34" charset="0"/>
                <a:cs typeface="Tahoma" panose="020B0604030504040204" pitchFamily="34" charset="0"/>
              </a:rPr>
              <a:t> proteins that can be biomechanically produced </a:t>
            </a:r>
            <a:r>
              <a:rPr lang="en-US" sz="2400" i="1" dirty="0">
                <a:latin typeface="Tahoma" panose="020B0604030504040204" pitchFamily="34" charset="0"/>
                <a:ea typeface="Tahoma" panose="020B0604030504040204" pitchFamily="34" charset="0"/>
                <a:cs typeface="Tahoma" panose="020B0604030504040204" pitchFamily="34" charset="0"/>
              </a:rPr>
              <a:t>in a single day </a:t>
            </a:r>
            <a:r>
              <a:rPr lang="en-US" sz="2400" dirty="0">
                <a:latin typeface="Tahoma" panose="020B0604030504040204" pitchFamily="34" charset="0"/>
                <a:ea typeface="Tahoma" panose="020B0604030504040204" pitchFamily="34" charset="0"/>
                <a:cs typeface="Tahoma" panose="020B0604030504040204" pitchFamily="34" charset="0"/>
              </a:rPr>
              <a:t>by all the ribosomes in every cell combined: 10</a:t>
            </a:r>
            <a:r>
              <a:rPr lang="en-US" sz="2400" baseline="30000" dirty="0">
                <a:latin typeface="Tahoma" panose="020B0604030504040204" pitchFamily="34" charset="0"/>
                <a:ea typeface="Tahoma" panose="020B0604030504040204" pitchFamily="34" charset="0"/>
                <a:cs typeface="Tahoma" panose="020B0604030504040204" pitchFamily="34" charset="0"/>
              </a:rPr>
              <a:t>21 </a:t>
            </a:r>
            <a:r>
              <a:rPr lang="en-US" sz="2400" dirty="0">
                <a:latin typeface="Tahoma" panose="020B0604030504040204" pitchFamily="34" charset="0"/>
                <a:ea typeface="Tahoma" panose="020B0604030504040204" pitchFamily="34" charset="0"/>
                <a:cs typeface="Tahoma" panose="020B0604030504040204" pitchFamily="34" charset="0"/>
              </a:rPr>
              <a:t>(1 sextillion)</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While an impressively enormous number, it is roughly one forty thousandth (1/40,000) of the total number of proteins in the body: 400x10</a:t>
            </a:r>
            <a:r>
              <a:rPr lang="en-US" sz="2400" baseline="30000" dirty="0">
                <a:latin typeface="Tahoma" panose="020B0604030504040204" pitchFamily="34" charset="0"/>
                <a:ea typeface="Tahoma" panose="020B0604030504040204" pitchFamily="34" charset="0"/>
                <a:cs typeface="Tahoma" panose="020B0604030504040204" pitchFamily="34" charset="0"/>
              </a:rPr>
              <a:t>24</a:t>
            </a:r>
            <a:r>
              <a:rPr lang="en-US" sz="2400" dirty="0">
                <a:latin typeface="Tahoma" panose="020B0604030504040204" pitchFamily="34" charset="0"/>
                <a:ea typeface="Tahoma" panose="020B0604030504040204" pitchFamily="34" charset="0"/>
                <a:cs typeface="Tahoma" panose="020B0604030504040204" pitchFamily="34" charset="0"/>
              </a:rPr>
              <a:t> (400 septillion)</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9775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wipe(up)">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wipe(up)">
                                      <p:cBhvr>
                                        <p:cTn id="1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457200"/>
            <a:ext cx="10972800" cy="1143000"/>
          </a:xfrm>
        </p:spPr>
        <p:txBody>
          <a:bodyPr/>
          <a:lstStyle/>
          <a:p>
            <a:pPr algn="ctr" eaLnBrk="1" hangingPunct="1"/>
            <a:r>
              <a:rPr lang="en-US" dirty="0"/>
              <a:t>Cases of Extraordinarily Rapid Healing </a:t>
            </a:r>
            <a:br>
              <a:rPr lang="en-US" dirty="0"/>
            </a:br>
            <a:r>
              <a:rPr lang="en-US" dirty="0"/>
              <a:t>Smash Biomechanical Speed Limits</a:t>
            </a:r>
          </a:p>
        </p:txBody>
      </p:sp>
      <p:sp>
        <p:nvSpPr>
          <p:cNvPr id="14339" name="Rectangle 3"/>
          <p:cNvSpPr>
            <a:spLocks noGrp="1" noChangeArrowheads="1"/>
          </p:cNvSpPr>
          <p:nvPr>
            <p:ph idx="1"/>
          </p:nvPr>
        </p:nvSpPr>
        <p:spPr>
          <a:xfrm>
            <a:off x="1905000" y="2133600"/>
            <a:ext cx="8382000" cy="3962400"/>
          </a:xfrm>
        </p:spPr>
        <p:txBody>
          <a:bodyPr/>
          <a:lstStyle/>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Barbara </a:t>
            </a:r>
            <a:r>
              <a:rPr lang="en-US" sz="2400" dirty="0" err="1">
                <a:latin typeface="Tahoma" panose="020B0604030504040204" pitchFamily="34" charset="0"/>
                <a:ea typeface="Tahoma" panose="020B0604030504040204" pitchFamily="34" charset="0"/>
                <a:cs typeface="Tahoma" panose="020B0604030504040204" pitchFamily="34" charset="0"/>
              </a:rPr>
              <a:t>Cummiskey’s</a:t>
            </a:r>
            <a:r>
              <a:rPr lang="en-US" sz="2400" dirty="0">
                <a:latin typeface="Tahoma" panose="020B0604030504040204" pitchFamily="34" charset="0"/>
                <a:ea typeface="Tahoma" panose="020B0604030504040204" pitchFamily="34" charset="0"/>
                <a:cs typeface="Tahoma" panose="020B0604030504040204" pitchFamily="34" charset="0"/>
              </a:rPr>
              <a:t> body was healed in </a:t>
            </a:r>
            <a:r>
              <a:rPr lang="en-US" sz="2400" i="1" dirty="0">
                <a:latin typeface="Tahoma" panose="020B0604030504040204" pitchFamily="34" charset="0"/>
                <a:ea typeface="Tahoma" panose="020B0604030504040204" pitchFamily="34" charset="0"/>
                <a:cs typeface="Tahoma" panose="020B0604030504040204" pitchFamily="34" charset="0"/>
              </a:rPr>
              <a:t>minutes</a:t>
            </a:r>
            <a:r>
              <a:rPr lang="en-US" sz="2400" dirty="0">
                <a:latin typeface="Tahoma" panose="020B0604030504040204" pitchFamily="34" charset="0"/>
                <a:ea typeface="Tahoma" panose="020B0604030504040204" pitchFamily="34" charset="0"/>
                <a:cs typeface="Tahoma" panose="020B0604030504040204" pitchFamily="34" charset="0"/>
              </a:rPr>
              <a:t>.</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algn="ctr" eaLnBrk="1" hangingPunct="1">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Brain, spinal cord, and nerve cells remade</a:t>
            </a:r>
          </a:p>
          <a:p>
            <a:pPr algn="ctr" eaLnBrk="1" hangingPunct="1">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Atrophied muscles reformed</a:t>
            </a:r>
          </a:p>
          <a:p>
            <a:pPr algn="ctr" eaLnBrk="1" hangingPunct="1">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Weight gained</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Even just </a:t>
            </a:r>
            <a:r>
              <a:rPr lang="en-US" sz="2400" i="1" dirty="0">
                <a:latin typeface="Tahoma" panose="020B0604030504040204" pitchFamily="34" charset="0"/>
                <a:ea typeface="Tahoma" panose="020B0604030504040204" pitchFamily="34" charset="0"/>
                <a:cs typeface="Tahoma" panose="020B0604030504040204" pitchFamily="34" charset="0"/>
              </a:rPr>
              <a:t>one </a:t>
            </a:r>
            <a:r>
              <a:rPr lang="en-US" sz="2400" dirty="0">
                <a:latin typeface="Tahoma" panose="020B0604030504040204" pitchFamily="34" charset="0"/>
                <a:ea typeface="Tahoma" panose="020B0604030504040204" pitchFamily="34" charset="0"/>
                <a:cs typeface="Tahoma" panose="020B0604030504040204" pitchFamily="34" charset="0"/>
              </a:rPr>
              <a:t>pound gained in minutes meant her body had to have produced </a:t>
            </a:r>
            <a:r>
              <a:rPr lang="en-US" sz="2400" i="1" dirty="0">
                <a:latin typeface="Tahoma" panose="020B0604030504040204" pitchFamily="34" charset="0"/>
                <a:ea typeface="Tahoma" panose="020B0604030504040204" pitchFamily="34" charset="0"/>
                <a:cs typeface="Tahoma" panose="020B0604030504040204" pitchFamily="34" charset="0"/>
              </a:rPr>
              <a:t>thousands of times </a:t>
            </a:r>
            <a:r>
              <a:rPr lang="en-US" sz="2400" dirty="0">
                <a:latin typeface="Tahoma" panose="020B0604030504040204" pitchFamily="34" charset="0"/>
                <a:ea typeface="Tahoma" panose="020B0604030504040204" pitchFamily="34" charset="0"/>
                <a:cs typeface="Tahoma" panose="020B0604030504040204" pitchFamily="34" charset="0"/>
              </a:rPr>
              <a:t>as many proteins as can be produced biomechanically in an </a:t>
            </a:r>
            <a:r>
              <a:rPr lang="en-US" sz="2400" i="1" dirty="0">
                <a:latin typeface="Tahoma" panose="020B0604030504040204" pitchFamily="34" charset="0"/>
                <a:ea typeface="Tahoma" panose="020B0604030504040204" pitchFamily="34" charset="0"/>
                <a:cs typeface="Tahoma" panose="020B0604030504040204" pitchFamily="34" charset="0"/>
              </a:rPr>
              <a:t>entire</a:t>
            </a:r>
            <a:r>
              <a:rPr lang="en-US" sz="2400" dirty="0">
                <a:latin typeface="Tahoma" panose="020B0604030504040204" pitchFamily="34" charset="0"/>
                <a:ea typeface="Tahoma" panose="020B0604030504040204" pitchFamily="34" charset="0"/>
                <a:cs typeface="Tahoma" panose="020B0604030504040204" pitchFamily="34" charset="0"/>
              </a:rPr>
              <a:t> day</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42933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up)">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wipe(up)">
                                      <p:cBhvr>
                                        <p:cTn id="12" dur="500"/>
                                        <p:tgtEl>
                                          <p:spTgt spid="14339">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wipe(up)">
                                      <p:cBhvr>
                                        <p:cTn id="15" dur="500"/>
                                        <p:tgtEl>
                                          <p:spTgt spid="14339">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339">
                                            <p:txEl>
                                              <p:pRg st="4" end="4"/>
                                            </p:txEl>
                                          </p:spTgt>
                                        </p:tgtEl>
                                        <p:attrNameLst>
                                          <p:attrName>style.visibility</p:attrName>
                                        </p:attrNameLst>
                                      </p:cBhvr>
                                      <p:to>
                                        <p:strVal val="visible"/>
                                      </p:to>
                                    </p:set>
                                    <p:animEffect transition="in" filter="wipe(up)">
                                      <p:cBhvr>
                                        <p:cTn id="18" dur="500"/>
                                        <p:tgtEl>
                                          <p:spTgt spid="1433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animEffect transition="in" filter="wipe(up)">
                                      <p:cBhvr>
                                        <p:cTn id="23"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762000"/>
            <a:ext cx="10975041" cy="762000"/>
          </a:xfrm>
        </p:spPr>
        <p:txBody>
          <a:bodyPr/>
          <a:lstStyle/>
          <a:p>
            <a:pPr algn="ctr" eaLnBrk="1" hangingPunct="1"/>
            <a:r>
              <a:rPr lang="en-US" dirty="0"/>
              <a:t>Our Precise Life-Process Coordination Also Defies a Biomechanical Explanation</a:t>
            </a:r>
          </a:p>
        </p:txBody>
      </p:sp>
      <p:sp>
        <p:nvSpPr>
          <p:cNvPr id="14339" name="Rectangle 3"/>
          <p:cNvSpPr>
            <a:spLocks noGrp="1" noChangeArrowheads="1"/>
          </p:cNvSpPr>
          <p:nvPr>
            <p:ph idx="1"/>
          </p:nvPr>
        </p:nvSpPr>
        <p:spPr>
          <a:xfrm>
            <a:off x="607357" y="2362200"/>
            <a:ext cx="10975041" cy="3733800"/>
          </a:xfrm>
        </p:spPr>
        <p:txBody>
          <a:bodyPr/>
          <a:lstStyle/>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Over 50,000 life processes occur in every cell, every </a:t>
            </a:r>
            <a:r>
              <a:rPr lang="en-US" sz="2400" i="1" dirty="0">
                <a:latin typeface="Tahoma" panose="020B0604030504040204" pitchFamily="34" charset="0"/>
                <a:ea typeface="Tahoma" panose="020B0604030504040204" pitchFamily="34" charset="0"/>
                <a:cs typeface="Tahoma" panose="020B0604030504040204" pitchFamily="34" charset="0"/>
              </a:rPr>
              <a:t>second</a:t>
            </a:r>
            <a:r>
              <a:rPr lang="en-US" sz="2400" dirty="0">
                <a:latin typeface="Tahoma" panose="020B0604030504040204" pitchFamily="34" charset="0"/>
                <a:ea typeface="Tahoma" panose="020B0604030504040204" pitchFamily="34" charset="0"/>
                <a:cs typeface="Tahoma" panose="020B0604030504040204" pitchFamily="34" charset="0"/>
              </a:rPr>
              <a:t> </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Our DNA simply doesn’t have enough genes to coordinate all life-processes</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Epigenetics has shown that genes are routinely activated and deactivated</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The nervous system is too slow to coordinate all life-processes</a:t>
            </a:r>
          </a:p>
          <a:p>
            <a:pPr marL="0" indent="0"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2011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up)">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wipe(up)">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wipe(up)">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wipe(up)">
                                      <p:cBhvr>
                                        <p:cTn id="2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762000"/>
          </a:xfrm>
        </p:spPr>
        <p:txBody>
          <a:bodyPr/>
          <a:lstStyle/>
          <a:p>
            <a:pPr algn="ctr" eaLnBrk="1" hangingPunct="1"/>
            <a:r>
              <a:rPr lang="en-US" dirty="0"/>
              <a:t>The Biomechanical Model is Incomplete</a:t>
            </a:r>
          </a:p>
        </p:txBody>
      </p:sp>
      <p:sp>
        <p:nvSpPr>
          <p:cNvPr id="14339" name="Rectangle 3"/>
          <p:cNvSpPr>
            <a:spLocks noGrp="1" noChangeArrowheads="1"/>
          </p:cNvSpPr>
          <p:nvPr>
            <p:ph idx="1"/>
          </p:nvPr>
        </p:nvSpPr>
        <p:spPr>
          <a:xfrm>
            <a:off x="2437278" y="1785257"/>
            <a:ext cx="7315200" cy="4648200"/>
          </a:xfrm>
        </p:spPr>
        <p:txBody>
          <a:bodyPr/>
          <a:lstStyle/>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It can’t explain these two key and known phenomena:  </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1. Extraordinarily rapid physical change</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buNone/>
            </a:pPr>
            <a:r>
              <a:rPr lang="en-US" sz="2400" dirty="0">
                <a:latin typeface="Tahoma" panose="020B0604030504040204" pitchFamily="34" charset="0"/>
                <a:ea typeface="Tahoma" panose="020B0604030504040204" pitchFamily="34" charset="0"/>
                <a:cs typeface="Tahoma" panose="020B0604030504040204" pitchFamily="34" charset="0"/>
              </a:rPr>
              <a:t>2. Incredibly precise life-process coordination </a:t>
            </a:r>
          </a:p>
          <a:p>
            <a:pPr marL="0" indent="0" algn="ctr" eaLnBrk="1" hangingPunct="1">
              <a:spcBef>
                <a:spcPts val="0"/>
              </a:spcBef>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spcBef>
                <a:spcPts val="0"/>
              </a:spcBef>
              <a:buNone/>
            </a:pPr>
            <a:r>
              <a:rPr lang="en-US" sz="2400" dirty="0">
                <a:latin typeface="Tahoma" panose="020B0604030504040204" pitchFamily="34" charset="0"/>
                <a:ea typeface="Tahoma" panose="020B0604030504040204" pitchFamily="34" charset="0"/>
                <a:cs typeface="Tahoma" panose="020B0604030504040204" pitchFamily="34" charset="0"/>
              </a:rPr>
              <a:t>Modern energy physics and spiritual science, however, do have explanations for these phenomena</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8830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up)">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wipe(up)">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wipe(up)">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wipe(up)">
                                      <p:cBhvr>
                                        <p:cTn id="2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762000"/>
          </a:xfrm>
        </p:spPr>
        <p:txBody>
          <a:bodyPr/>
          <a:lstStyle/>
          <a:p>
            <a:pPr algn="ctr" eaLnBrk="1" hangingPunct="1"/>
            <a:r>
              <a:rPr lang="en-US" dirty="0"/>
              <a:t>Matter is Energy</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7" name="Picture 6">
            <a:extLst>
              <a:ext uri="{FF2B5EF4-FFF2-40B4-BE49-F238E27FC236}">
                <a16:creationId xmlns:a16="http://schemas.microsoft.com/office/drawing/2014/main" id="{F89DF56F-C2A3-43AB-84A4-DE4D66AB0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905000"/>
            <a:ext cx="3657600" cy="3657600"/>
          </a:xfrm>
          <a:prstGeom prst="rect">
            <a:avLst/>
          </a:prstGeom>
        </p:spPr>
      </p:pic>
      <p:pic>
        <p:nvPicPr>
          <p:cNvPr id="5" name="Picture 4">
            <a:extLst>
              <a:ext uri="{FF2B5EF4-FFF2-40B4-BE49-F238E27FC236}">
                <a16:creationId xmlns:a16="http://schemas.microsoft.com/office/drawing/2014/main" id="{55787C82-F61C-4DEA-87A0-F9E322A7A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9193" y="1626637"/>
            <a:ext cx="2233613" cy="3970868"/>
          </a:xfrm>
          <a:prstGeom prst="rect">
            <a:avLst/>
          </a:prstGeom>
        </p:spPr>
      </p:pic>
    </p:spTree>
    <p:extLst>
      <p:ext uri="{BB962C8B-B14F-4D97-AF65-F5344CB8AC3E}">
        <p14:creationId xmlns:p14="http://schemas.microsoft.com/office/powerpoint/2010/main" val="145089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762000"/>
          </a:xfrm>
        </p:spPr>
        <p:txBody>
          <a:bodyPr/>
          <a:lstStyle/>
          <a:p>
            <a:pPr algn="ctr" eaLnBrk="1" hangingPunct="1"/>
            <a:r>
              <a:rPr lang="en-US" dirty="0"/>
              <a:t>Energy Can Behave as Particles or Waves</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5" name="Picture 4">
            <a:extLst>
              <a:ext uri="{FF2B5EF4-FFF2-40B4-BE49-F238E27FC236}">
                <a16:creationId xmlns:a16="http://schemas.microsoft.com/office/drawing/2014/main" id="{9E49008F-3937-43F5-98AE-4F3BE5FEA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340" y="2138362"/>
            <a:ext cx="4619704" cy="2738438"/>
          </a:xfrm>
          <a:prstGeom prst="rect">
            <a:avLst/>
          </a:prstGeom>
        </p:spPr>
      </p:pic>
    </p:spTree>
    <p:extLst>
      <p:ext uri="{BB962C8B-B14F-4D97-AF65-F5344CB8AC3E}">
        <p14:creationId xmlns:p14="http://schemas.microsoft.com/office/powerpoint/2010/main" val="310953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457200"/>
            <a:ext cx="11277600" cy="762000"/>
          </a:xfrm>
        </p:spPr>
        <p:txBody>
          <a:bodyPr/>
          <a:lstStyle/>
          <a:p>
            <a:pPr algn="ctr" eaLnBrk="1" hangingPunct="1"/>
            <a:r>
              <a:rPr lang="en-US" dirty="0"/>
              <a:t>Energy Exists Both Locally and Nonlocally</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3" name="Picture 2">
            <a:extLst>
              <a:ext uri="{FF2B5EF4-FFF2-40B4-BE49-F238E27FC236}">
                <a16:creationId xmlns:a16="http://schemas.microsoft.com/office/drawing/2014/main" id="{CEDC9CB3-107C-44E5-9D65-35E33442D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1" y="1981200"/>
            <a:ext cx="4876799" cy="3657600"/>
          </a:xfrm>
          <a:prstGeom prst="rect">
            <a:avLst/>
          </a:prstGeom>
        </p:spPr>
      </p:pic>
    </p:spTree>
    <p:extLst>
      <p:ext uri="{BB962C8B-B14F-4D97-AF65-F5344CB8AC3E}">
        <p14:creationId xmlns:p14="http://schemas.microsoft.com/office/powerpoint/2010/main" val="195073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762000"/>
          </a:xfrm>
        </p:spPr>
        <p:txBody>
          <a:bodyPr/>
          <a:lstStyle/>
          <a:p>
            <a:pPr algn="ctr" eaLnBrk="1" hangingPunct="1"/>
            <a:r>
              <a:rPr lang="en-US" dirty="0"/>
              <a:t>Nonlocality is Vast</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6" name="Picture 5">
            <a:extLst>
              <a:ext uri="{FF2B5EF4-FFF2-40B4-BE49-F238E27FC236}">
                <a16:creationId xmlns:a16="http://schemas.microsoft.com/office/drawing/2014/main" id="{24B87691-9693-4F60-9255-31F2CC8AE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154" y="2057400"/>
            <a:ext cx="5685692" cy="3200400"/>
          </a:xfrm>
          <a:prstGeom prst="rect">
            <a:avLst/>
          </a:prstGeom>
        </p:spPr>
      </p:pic>
    </p:spTree>
    <p:extLst>
      <p:ext uri="{BB962C8B-B14F-4D97-AF65-F5344CB8AC3E}">
        <p14:creationId xmlns:p14="http://schemas.microsoft.com/office/powerpoint/2010/main" val="422092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762000"/>
          </a:xfrm>
        </p:spPr>
        <p:txBody>
          <a:bodyPr/>
          <a:lstStyle/>
          <a:p>
            <a:pPr algn="ctr" eaLnBrk="1" hangingPunct="1"/>
            <a:r>
              <a:rPr lang="en-US" dirty="0"/>
              <a:t>Nonlocality Has a Structure</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5" name="Picture 4">
            <a:extLst>
              <a:ext uri="{FF2B5EF4-FFF2-40B4-BE49-F238E27FC236}">
                <a16:creationId xmlns:a16="http://schemas.microsoft.com/office/drawing/2014/main" id="{D6782665-1376-49DD-B0E7-142831E04CAC}"/>
              </a:ext>
            </a:extLst>
          </p:cNvPr>
          <p:cNvPicPr>
            <a:picLocks noChangeAspect="1"/>
          </p:cNvPicPr>
          <p:nvPr/>
        </p:nvPicPr>
        <p:blipFill rotWithShape="1">
          <a:blip r:embed="rId3">
            <a:extLst>
              <a:ext uri="{28A0092B-C50C-407E-A947-70E740481C1C}">
                <a14:useLocalDpi xmlns:a14="http://schemas.microsoft.com/office/drawing/2010/main" val="0"/>
              </a:ext>
            </a:extLst>
          </a:blip>
          <a:srcRect l="26655" t="7182" b="48619"/>
          <a:stretch/>
        </p:blipFill>
        <p:spPr>
          <a:xfrm rot="5400000">
            <a:off x="4143862" y="2883254"/>
            <a:ext cx="3900585" cy="1762908"/>
          </a:xfrm>
          <a:prstGeom prst="rect">
            <a:avLst/>
          </a:prstGeom>
        </p:spPr>
      </p:pic>
    </p:spTree>
    <p:extLst>
      <p:ext uri="{BB962C8B-B14F-4D97-AF65-F5344CB8AC3E}">
        <p14:creationId xmlns:p14="http://schemas.microsoft.com/office/powerpoint/2010/main" val="1300282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The Universe is a Holographic Projection</a:t>
            </a:r>
          </a:p>
        </p:txBody>
      </p:sp>
      <p:sp>
        <p:nvSpPr>
          <p:cNvPr id="14339" name="Rectangle 3"/>
          <p:cNvSpPr>
            <a:spLocks noGrp="1" noChangeArrowheads="1"/>
          </p:cNvSpPr>
          <p:nvPr>
            <p:ph idx="1"/>
          </p:nvPr>
        </p:nvSpPr>
        <p:spPr>
          <a:xfrm>
            <a:off x="2057400" y="2286000"/>
            <a:ext cx="7315200" cy="3048000"/>
          </a:xfrm>
        </p:spPr>
        <p:txBody>
          <a:bodyPr/>
          <a:lstStyle/>
          <a:p>
            <a:pPr marL="457200" indent="0" algn="ctr">
              <a:lnSpc>
                <a:spcPct val="107000"/>
              </a:lnSpc>
              <a:spcBef>
                <a:spcPts val="0"/>
              </a:spcBef>
              <a:spcAft>
                <a:spcPts val="0"/>
              </a:spcAft>
              <a:buNone/>
            </a:pPr>
            <a:r>
              <a:rPr lang="en-US" sz="2400" dirty="0">
                <a:solidFill>
                  <a:srgbClr val="FFFFFF"/>
                </a:solidFill>
                <a:effectLst/>
                <a:ea typeface="Calibri" panose="020F0502020204030204" pitchFamily="34" charset="0"/>
                <a:cs typeface="Arial" panose="020B0604020202020204" pitchFamily="34" charset="0"/>
              </a:rPr>
              <a:t>The three-dimensional world of ordinary experience––the universe filled with galaxies, stars, planets, houses, boulders, and people––is [contained in] a hologram, an image of reality coded on a…two-dimensional surface.</a:t>
            </a:r>
          </a:p>
          <a:p>
            <a:pPr marL="457200" indent="0" algn="ctr">
              <a:lnSpc>
                <a:spcPct val="107000"/>
              </a:lnSpc>
              <a:spcBef>
                <a:spcPts val="0"/>
              </a:spcBef>
              <a:spcAft>
                <a:spcPts val="0"/>
              </a:spcAft>
              <a:buNone/>
            </a:pPr>
            <a:r>
              <a:rPr lang="en-US" sz="2400" dirty="0">
                <a:solidFill>
                  <a:srgbClr val="FFFFFF"/>
                </a:solidFill>
                <a:effectLst/>
                <a:ea typeface="Calibri" panose="020F0502020204030204" pitchFamily="34" charset="0"/>
                <a:cs typeface="Arial" panose="020B0604020202020204" pitchFamily="34" charset="0"/>
              </a:rPr>
              <a:t>—Dr. Leonard Susskind, Stanford professor and leading M-theorist</a:t>
            </a: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83373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I Awake in Thy Light</a:t>
            </a:r>
          </a:p>
        </p:txBody>
      </p:sp>
      <p:sp>
        <p:nvSpPr>
          <p:cNvPr id="14339" name="Rectangle 3"/>
          <p:cNvSpPr>
            <a:spLocks noGrp="1" noChangeArrowheads="1"/>
          </p:cNvSpPr>
          <p:nvPr>
            <p:ph idx="1"/>
          </p:nvPr>
        </p:nvSpPr>
        <p:spPr>
          <a:xfrm>
            <a:off x="914400" y="2286000"/>
            <a:ext cx="3200400" cy="2286000"/>
          </a:xfrm>
        </p:spPr>
        <p:txBody>
          <a:bodyPr/>
          <a:lstStyle/>
          <a:p>
            <a:pPr marL="0" indent="0" algn="l">
              <a:buNone/>
            </a:pPr>
            <a:r>
              <a:rPr lang="en-US" sz="2400" b="0" i="0" dirty="0">
                <a:solidFill>
                  <a:srgbClr val="FFFFFF"/>
                </a:solidFill>
                <a:effectLst/>
              </a:rPr>
              <a:t>I awake in Thy Light!</a:t>
            </a:r>
          </a:p>
          <a:p>
            <a:pPr marL="0" indent="0" algn="l">
              <a:buNone/>
            </a:pPr>
            <a:r>
              <a:rPr lang="en-US" sz="2400" b="0" i="0" dirty="0">
                <a:solidFill>
                  <a:srgbClr val="FFFFFF"/>
                </a:solidFill>
                <a:effectLst/>
              </a:rPr>
              <a:t>I awake in Thy Light!</a:t>
            </a:r>
          </a:p>
          <a:p>
            <a:pPr marL="0" indent="0" algn="l">
              <a:buNone/>
            </a:pPr>
            <a:r>
              <a:rPr lang="en-US" sz="2400" b="0" i="0" dirty="0">
                <a:solidFill>
                  <a:srgbClr val="FFFFFF"/>
                </a:solidFill>
                <a:effectLst/>
              </a:rPr>
              <a:t>I am joyful, I am free,</a:t>
            </a:r>
          </a:p>
          <a:p>
            <a:pPr marL="0" indent="0" algn="l">
              <a:buNone/>
            </a:pPr>
            <a:r>
              <a:rPr lang="en-US" sz="2400" b="0" i="0" dirty="0">
                <a:solidFill>
                  <a:srgbClr val="FFFFFF"/>
                </a:solidFill>
                <a:effectLst/>
              </a:rPr>
              <a:t>I awake in Thy Light!</a:t>
            </a:r>
          </a:p>
          <a:p>
            <a:pPr marL="0" indent="0" algn="l">
              <a:buNone/>
            </a:pPr>
            <a:r>
              <a:rPr lang="en-US" sz="2000" b="0" i="0" dirty="0">
                <a:solidFill>
                  <a:srgbClr val="FFFFFF"/>
                </a:solidFill>
                <a:effectLst/>
              </a:rPr>
              <a:t> </a:t>
            </a:r>
          </a:p>
          <a:p>
            <a:pPr marL="0" indent="0" algn="ctr">
              <a:buNone/>
            </a:pPr>
            <a:endParaRPr lang="en-US" sz="2400" dirty="0">
              <a:solidFill>
                <a:srgbClr val="FFFFFF"/>
              </a:solidFill>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
        <p:nvSpPr>
          <p:cNvPr id="4" name="Rectangle 3">
            <a:extLst>
              <a:ext uri="{FF2B5EF4-FFF2-40B4-BE49-F238E27FC236}">
                <a16:creationId xmlns:a16="http://schemas.microsoft.com/office/drawing/2014/main" id="{E3771FC7-60C0-4E78-81E5-9E1A4B4F89DF}"/>
              </a:ext>
            </a:extLst>
          </p:cNvPr>
          <p:cNvSpPr txBox="1">
            <a:spLocks noChangeArrowheads="1"/>
          </p:cNvSpPr>
          <p:nvPr/>
        </p:nvSpPr>
        <p:spPr bwMode="auto">
          <a:xfrm>
            <a:off x="4495800" y="2286000"/>
            <a:ext cx="34290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FontTx/>
              <a:buNone/>
            </a:pPr>
            <a:r>
              <a:rPr lang="en-US" sz="2400" kern="0" dirty="0">
                <a:solidFill>
                  <a:srgbClr val="FFFFFF"/>
                </a:solidFill>
              </a:rPr>
              <a:t>I awake in Thy Love!</a:t>
            </a:r>
          </a:p>
          <a:p>
            <a:pPr marL="0" indent="0">
              <a:buFontTx/>
              <a:buNone/>
            </a:pPr>
            <a:r>
              <a:rPr lang="en-US" sz="2400" kern="0" dirty="0">
                <a:solidFill>
                  <a:srgbClr val="FFFFFF"/>
                </a:solidFill>
              </a:rPr>
              <a:t>I awake in Thy Love!</a:t>
            </a:r>
          </a:p>
          <a:p>
            <a:pPr marL="0" indent="0">
              <a:buFontTx/>
              <a:buNone/>
            </a:pPr>
            <a:r>
              <a:rPr lang="en-US" sz="2400" kern="0" dirty="0">
                <a:solidFill>
                  <a:srgbClr val="FFFFFF"/>
                </a:solidFill>
              </a:rPr>
              <a:t>I am joyful, I am free,</a:t>
            </a:r>
          </a:p>
          <a:p>
            <a:pPr marL="0" indent="0">
              <a:buFontTx/>
              <a:buNone/>
            </a:pPr>
            <a:r>
              <a:rPr lang="en-US" sz="2400" kern="0" dirty="0">
                <a:solidFill>
                  <a:srgbClr val="FFFFFF"/>
                </a:solidFill>
              </a:rPr>
              <a:t>I awake in in Thy Love!</a:t>
            </a:r>
          </a:p>
          <a:p>
            <a:pPr marL="0" indent="0" algn="ctr">
              <a:buFontTx/>
              <a:buNone/>
            </a:pPr>
            <a:endParaRPr lang="en-US" sz="2400" kern="0" dirty="0">
              <a:solidFill>
                <a:srgbClr val="FFFFFF"/>
              </a:solidFill>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
        <p:nvSpPr>
          <p:cNvPr id="5" name="Rectangle 3">
            <a:extLst>
              <a:ext uri="{FF2B5EF4-FFF2-40B4-BE49-F238E27FC236}">
                <a16:creationId xmlns:a16="http://schemas.microsoft.com/office/drawing/2014/main" id="{0E1C37D6-881F-49CB-A809-8D89F9C02196}"/>
              </a:ext>
            </a:extLst>
          </p:cNvPr>
          <p:cNvSpPr txBox="1">
            <a:spLocks noChangeArrowheads="1"/>
          </p:cNvSpPr>
          <p:nvPr/>
        </p:nvSpPr>
        <p:spPr bwMode="auto">
          <a:xfrm>
            <a:off x="8077200" y="2286000"/>
            <a:ext cx="3200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FontTx/>
              <a:buNone/>
            </a:pPr>
            <a:r>
              <a:rPr lang="en-US" sz="2400" kern="0" dirty="0">
                <a:solidFill>
                  <a:srgbClr val="FFFFFF"/>
                </a:solidFill>
              </a:rPr>
              <a:t>I awake in Thy Joy!</a:t>
            </a:r>
          </a:p>
          <a:p>
            <a:pPr marL="0" indent="0">
              <a:buFontTx/>
              <a:buNone/>
            </a:pPr>
            <a:r>
              <a:rPr lang="en-US" sz="2400" kern="0" dirty="0">
                <a:solidFill>
                  <a:srgbClr val="FFFFFF"/>
                </a:solidFill>
              </a:rPr>
              <a:t>I awake in Thy Joy!</a:t>
            </a:r>
          </a:p>
          <a:p>
            <a:pPr marL="0" indent="0">
              <a:buFontTx/>
              <a:buNone/>
            </a:pPr>
            <a:r>
              <a:rPr lang="en-US" sz="2400" kern="0" dirty="0">
                <a:solidFill>
                  <a:srgbClr val="FFFFFF"/>
                </a:solidFill>
              </a:rPr>
              <a:t>I am joyful, I am free,</a:t>
            </a:r>
          </a:p>
          <a:p>
            <a:pPr marL="0" indent="0">
              <a:buFontTx/>
              <a:buNone/>
            </a:pPr>
            <a:r>
              <a:rPr lang="en-US" sz="2400" kern="0" dirty="0">
                <a:solidFill>
                  <a:srgbClr val="FFFFFF"/>
                </a:solidFill>
              </a:rPr>
              <a:t>I awake in Thy Joy!</a:t>
            </a:r>
          </a:p>
          <a:p>
            <a:pPr marL="0" indent="0" algn="ctr">
              <a:buFontTx/>
              <a:buNone/>
            </a:pPr>
            <a:endParaRPr lang="en-US" sz="2400" kern="0" dirty="0">
              <a:solidFill>
                <a:srgbClr val="FFFFFF"/>
              </a:solidFill>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Tree>
    <p:extLst>
      <p:ext uri="{BB962C8B-B14F-4D97-AF65-F5344CB8AC3E}">
        <p14:creationId xmlns:p14="http://schemas.microsoft.com/office/powerpoint/2010/main" val="3482861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The Lowest Brane Layer Contains the Hologram for the Universe</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5" name="Picture 4">
            <a:extLst>
              <a:ext uri="{FF2B5EF4-FFF2-40B4-BE49-F238E27FC236}">
                <a16:creationId xmlns:a16="http://schemas.microsoft.com/office/drawing/2014/main" id="{D6782665-1376-49DD-B0E7-142831E04CAC}"/>
              </a:ext>
            </a:extLst>
          </p:cNvPr>
          <p:cNvPicPr>
            <a:picLocks noChangeAspect="1"/>
          </p:cNvPicPr>
          <p:nvPr/>
        </p:nvPicPr>
        <p:blipFill rotWithShape="1">
          <a:blip r:embed="rId3">
            <a:extLst>
              <a:ext uri="{28A0092B-C50C-407E-A947-70E740481C1C}">
                <a14:useLocalDpi xmlns:a14="http://schemas.microsoft.com/office/drawing/2010/main" val="0"/>
              </a:ext>
            </a:extLst>
          </a:blip>
          <a:srcRect l="70087" t="7182" b="48619"/>
          <a:stretch/>
        </p:blipFill>
        <p:spPr>
          <a:xfrm rot="5400000">
            <a:off x="4497844" y="2189096"/>
            <a:ext cx="3200400" cy="3546609"/>
          </a:xfrm>
          <a:prstGeom prst="rect">
            <a:avLst/>
          </a:prstGeom>
        </p:spPr>
      </p:pic>
    </p:spTree>
    <p:extLst>
      <p:ext uri="{BB962C8B-B14F-4D97-AF65-F5344CB8AC3E}">
        <p14:creationId xmlns:p14="http://schemas.microsoft.com/office/powerpoint/2010/main" val="3042934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The Universe is Continuously Created </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5" name="Picture 4">
            <a:extLst>
              <a:ext uri="{FF2B5EF4-FFF2-40B4-BE49-F238E27FC236}">
                <a16:creationId xmlns:a16="http://schemas.microsoft.com/office/drawing/2014/main" id="{D7F12BCB-C52C-4B89-AC02-C45E441304D1}"/>
              </a:ext>
            </a:extLst>
          </p:cNvPr>
          <p:cNvPicPr>
            <a:picLocks noChangeAspect="1"/>
          </p:cNvPicPr>
          <p:nvPr/>
        </p:nvPicPr>
        <p:blipFill rotWithShape="1">
          <a:blip r:embed="rId3">
            <a:extLst>
              <a:ext uri="{28A0092B-C50C-407E-A947-70E740481C1C}">
                <a14:useLocalDpi xmlns:a14="http://schemas.microsoft.com/office/drawing/2010/main" val="0"/>
              </a:ext>
            </a:extLst>
          </a:blip>
          <a:srcRect t="51381"/>
          <a:stretch/>
        </p:blipFill>
        <p:spPr>
          <a:xfrm>
            <a:off x="2547447" y="2362200"/>
            <a:ext cx="7105073" cy="2590800"/>
          </a:xfrm>
          <a:prstGeom prst="rect">
            <a:avLst/>
          </a:prstGeom>
        </p:spPr>
      </p:pic>
    </p:spTree>
    <p:extLst>
      <p:ext uri="{BB962C8B-B14F-4D97-AF65-F5344CB8AC3E}">
        <p14:creationId xmlns:p14="http://schemas.microsoft.com/office/powerpoint/2010/main" val="3375567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endParaRPr lang="en-US" dirty="0"/>
          </a:p>
        </p:txBody>
      </p:sp>
      <p:sp>
        <p:nvSpPr>
          <p:cNvPr id="14339" name="Rectangle 3"/>
          <p:cNvSpPr>
            <a:spLocks noGrp="1" noChangeArrowheads="1"/>
          </p:cNvSpPr>
          <p:nvPr>
            <p:ph idx="1"/>
          </p:nvPr>
        </p:nvSpPr>
        <p:spPr>
          <a:xfrm>
            <a:off x="2438400" y="2743200"/>
            <a:ext cx="7315200" cy="2743200"/>
          </a:xfrm>
        </p:spPr>
        <p:txBody>
          <a:bodyPr/>
          <a:lstStyle/>
          <a:p>
            <a:pPr marL="0" indent="0" algn="ctr" eaLnBrk="1" hangingPunct="1">
              <a:buNone/>
            </a:pPr>
            <a:r>
              <a:rPr lang="en-US" sz="3600" dirty="0">
                <a:latin typeface="Tahoma" panose="020B0604030504040204" pitchFamily="34" charset="0"/>
                <a:ea typeface="Tahoma" panose="020B0604030504040204" pitchFamily="34" charset="0"/>
                <a:cs typeface="Tahoma" panose="020B0604030504040204" pitchFamily="34" charset="0"/>
              </a:rPr>
              <a:t>What does all this mean for the human body?</a:t>
            </a: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425706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762000"/>
            <a:ext cx="10975041" cy="762000"/>
          </a:xfrm>
        </p:spPr>
        <p:txBody>
          <a:bodyPr/>
          <a:lstStyle/>
          <a:p>
            <a:pPr algn="ctr" eaLnBrk="1" hangingPunct="1"/>
            <a:r>
              <a:rPr lang="en-US" dirty="0"/>
              <a:t>Our Body Exists in Multiple Realities</a:t>
            </a:r>
          </a:p>
        </p:txBody>
      </p:sp>
      <p:sp>
        <p:nvSpPr>
          <p:cNvPr id="14339" name="Rectangle 3"/>
          <p:cNvSpPr>
            <a:spLocks noGrp="1" noChangeArrowheads="1"/>
          </p:cNvSpPr>
          <p:nvPr>
            <p:ph idx="1"/>
          </p:nvPr>
        </p:nvSpPr>
        <p:spPr>
          <a:xfrm>
            <a:off x="2438400" y="1905000"/>
            <a:ext cx="7315200" cy="3886200"/>
          </a:xfrm>
        </p:spPr>
        <p:txBody>
          <a:bodyPr/>
          <a:lstStyle/>
          <a:p>
            <a:pPr marL="0" indent="0" algn="ctr" eaLnBrk="1" hangingPunct="1">
              <a:buNone/>
            </a:pPr>
            <a:endParaRPr lang="en-US" sz="24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r>
              <a:rPr lang="en-US" sz="2400" dirty="0">
                <a:solidFill>
                  <a:srgbClr val="FFFFFF"/>
                </a:solidFill>
                <a:effectLst/>
                <a:ea typeface="Calibri" panose="020F0502020204030204" pitchFamily="34" charset="0"/>
                <a:cs typeface="Times New Roman" panose="02020603050405020304" pitchFamily="18" charset="0"/>
              </a:rPr>
              <a:t>[The body is] rather like a beautiful, exotic flower, flickering in and out of many dimensions simultaneously.—Mae-Wan Ho, quantum biologist </a:t>
            </a:r>
          </a:p>
          <a:p>
            <a:pPr marL="0" indent="0" algn="ctr" eaLnBrk="1" hangingPunct="1">
              <a:buNone/>
            </a:pPr>
            <a:endParaRPr lang="en-US" sz="24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r>
              <a:rPr lang="en-US" sz="2400" dirty="0">
                <a:solidFill>
                  <a:srgbClr val="FFFFFF"/>
                </a:solidFill>
                <a:effectLst/>
                <a:ea typeface="Calibri" panose="020F0502020204030204" pitchFamily="34" charset="0"/>
                <a:cs typeface="Times New Roman" panose="02020603050405020304" pitchFamily="18" charset="0"/>
              </a:rPr>
              <a:t>We, and all things in the universe, are non-locally connected with each other and with all other things in ways that are unfettered by the hitherto known limitations of space and time.—Ervin Laszlo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eaLnBrk="1" hangingPunct="1">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marL="0" indent="0" eaLnBrk="1" hangingPunct="1">
              <a:buNone/>
            </a:pPr>
            <a:endParaRPr lang="en-US" dirty="0"/>
          </a:p>
        </p:txBody>
      </p:sp>
    </p:spTree>
    <p:extLst>
      <p:ext uri="{BB962C8B-B14F-4D97-AF65-F5344CB8AC3E}">
        <p14:creationId xmlns:p14="http://schemas.microsoft.com/office/powerpoint/2010/main" val="281764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762000"/>
            <a:ext cx="10975041" cy="762000"/>
          </a:xfrm>
        </p:spPr>
        <p:txBody>
          <a:bodyPr/>
          <a:lstStyle/>
          <a:p>
            <a:pPr algn="ctr" eaLnBrk="1" hangingPunct="1"/>
            <a:r>
              <a:rPr lang="en-US" dirty="0"/>
              <a:t>The Physical Body (Like the Universe) is Continuously Holographically Created</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marL="0" indent="0" eaLnBrk="1" hangingPunct="1">
              <a:buNone/>
            </a:pPr>
            <a:endParaRPr lang="en-US" dirty="0"/>
          </a:p>
        </p:txBody>
      </p:sp>
      <p:pic>
        <p:nvPicPr>
          <p:cNvPr id="3" name="Picture 2">
            <a:extLst>
              <a:ext uri="{FF2B5EF4-FFF2-40B4-BE49-F238E27FC236}">
                <a16:creationId xmlns:a16="http://schemas.microsoft.com/office/drawing/2014/main" id="{F07835F8-E223-42B5-A3CF-C8EC3EA3C387}"/>
              </a:ext>
            </a:extLst>
          </p:cNvPr>
          <p:cNvPicPr>
            <a:picLocks noChangeAspect="1"/>
          </p:cNvPicPr>
          <p:nvPr/>
        </p:nvPicPr>
        <p:blipFill rotWithShape="1">
          <a:blip r:embed="rId3">
            <a:extLst>
              <a:ext uri="{28A0092B-C50C-407E-A947-70E740481C1C}">
                <a14:useLocalDpi xmlns:a14="http://schemas.microsoft.com/office/drawing/2010/main" val="0"/>
              </a:ext>
            </a:extLst>
          </a:blip>
          <a:srcRect l="33784" t="6412" r="10811" b="8453"/>
          <a:stretch/>
        </p:blipFill>
        <p:spPr>
          <a:xfrm>
            <a:off x="4750059" y="2590800"/>
            <a:ext cx="2691882" cy="2757537"/>
          </a:xfrm>
          <a:prstGeom prst="rect">
            <a:avLst/>
          </a:prstGeom>
        </p:spPr>
      </p:pic>
    </p:spTree>
    <p:extLst>
      <p:ext uri="{BB962C8B-B14F-4D97-AF65-F5344CB8AC3E}">
        <p14:creationId xmlns:p14="http://schemas.microsoft.com/office/powerpoint/2010/main" val="1960127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762000"/>
            <a:ext cx="10975041" cy="762000"/>
          </a:xfrm>
        </p:spPr>
        <p:txBody>
          <a:bodyPr/>
          <a:lstStyle/>
          <a:p>
            <a:pPr algn="ctr" eaLnBrk="1" hangingPunct="1"/>
            <a:r>
              <a:rPr lang="en-US" dirty="0"/>
              <a:t>The Physical Body (Like the Universe) </a:t>
            </a:r>
            <a:br>
              <a:rPr lang="en-US" dirty="0"/>
            </a:br>
            <a:r>
              <a:rPr lang="en-US" dirty="0"/>
              <a:t>is Projected from a Nonlocal Hologram</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marL="0" indent="0" eaLnBrk="1" hangingPunct="1">
              <a:buNone/>
            </a:pPr>
            <a:endParaRPr lang="en-US" dirty="0"/>
          </a:p>
        </p:txBody>
      </p:sp>
      <p:pic>
        <p:nvPicPr>
          <p:cNvPr id="4" name="Picture 3">
            <a:extLst>
              <a:ext uri="{FF2B5EF4-FFF2-40B4-BE49-F238E27FC236}">
                <a16:creationId xmlns:a16="http://schemas.microsoft.com/office/drawing/2014/main" id="{F82C7AF8-3CE0-46E9-BE60-AB9930B95A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590800"/>
            <a:ext cx="2743200" cy="2743200"/>
          </a:xfrm>
          <a:prstGeom prst="rect">
            <a:avLst/>
          </a:prstGeom>
        </p:spPr>
      </p:pic>
      <p:pic>
        <p:nvPicPr>
          <p:cNvPr id="3" name="Picture 2">
            <a:extLst>
              <a:ext uri="{FF2B5EF4-FFF2-40B4-BE49-F238E27FC236}">
                <a16:creationId xmlns:a16="http://schemas.microsoft.com/office/drawing/2014/main" id="{F07835F8-E223-42B5-A3CF-C8EC3EA3C387}"/>
              </a:ext>
            </a:extLst>
          </p:cNvPr>
          <p:cNvPicPr>
            <a:picLocks noChangeAspect="1"/>
          </p:cNvPicPr>
          <p:nvPr/>
        </p:nvPicPr>
        <p:blipFill rotWithShape="1">
          <a:blip r:embed="rId4">
            <a:extLst>
              <a:ext uri="{28A0092B-C50C-407E-A947-70E740481C1C}">
                <a14:useLocalDpi xmlns:a14="http://schemas.microsoft.com/office/drawing/2010/main" val="0"/>
              </a:ext>
            </a:extLst>
          </a:blip>
          <a:srcRect l="33784" t="6412" r="10811" b="8453"/>
          <a:stretch/>
        </p:blipFill>
        <p:spPr>
          <a:xfrm>
            <a:off x="4750838" y="2574908"/>
            <a:ext cx="2691882" cy="2757537"/>
          </a:xfrm>
          <a:prstGeom prst="rect">
            <a:avLst/>
          </a:prstGeom>
        </p:spPr>
      </p:pic>
    </p:spTree>
    <p:extLst>
      <p:ext uri="{BB962C8B-B14F-4D97-AF65-F5344CB8AC3E}">
        <p14:creationId xmlns:p14="http://schemas.microsoft.com/office/powerpoint/2010/main" val="69493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Our Body is </a:t>
            </a:r>
            <a:r>
              <a:rPr lang="en-US" i="1" dirty="0"/>
              <a:t>Simultaneously</a:t>
            </a:r>
            <a:r>
              <a:rPr lang="en-US" dirty="0"/>
              <a:t> </a:t>
            </a:r>
            <a:br>
              <a:rPr lang="en-US" dirty="0"/>
            </a:br>
            <a:r>
              <a:rPr lang="en-US" dirty="0"/>
              <a:t>Biomechanical and Holographic</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5" name="Picture 4">
            <a:extLst>
              <a:ext uri="{FF2B5EF4-FFF2-40B4-BE49-F238E27FC236}">
                <a16:creationId xmlns:a16="http://schemas.microsoft.com/office/drawing/2014/main" id="{A84FB6C2-A3BE-402C-833B-D8A1660CFCD5}"/>
              </a:ext>
            </a:extLst>
          </p:cNvPr>
          <p:cNvPicPr>
            <a:picLocks noChangeAspect="1"/>
          </p:cNvPicPr>
          <p:nvPr/>
        </p:nvPicPr>
        <p:blipFill rotWithShape="1">
          <a:blip r:embed="rId3">
            <a:extLst>
              <a:ext uri="{28A0092B-C50C-407E-A947-70E740481C1C}">
                <a14:useLocalDpi xmlns:a14="http://schemas.microsoft.com/office/drawing/2010/main" val="0"/>
              </a:ext>
            </a:extLst>
          </a:blip>
          <a:srcRect l="33784" t="6412" r="10811" b="8453"/>
          <a:stretch/>
        </p:blipFill>
        <p:spPr>
          <a:xfrm>
            <a:off x="3048000" y="2590799"/>
            <a:ext cx="2691882" cy="2757537"/>
          </a:xfrm>
          <a:prstGeom prst="rect">
            <a:avLst/>
          </a:prstGeom>
        </p:spPr>
      </p:pic>
      <p:pic>
        <p:nvPicPr>
          <p:cNvPr id="6" name="Picture 5">
            <a:extLst>
              <a:ext uri="{FF2B5EF4-FFF2-40B4-BE49-F238E27FC236}">
                <a16:creationId xmlns:a16="http://schemas.microsoft.com/office/drawing/2014/main" id="{087A36A9-BB9A-4907-AA46-1C2A8F8D09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590800"/>
            <a:ext cx="2743200" cy="2743200"/>
          </a:xfrm>
          <a:prstGeom prst="rect">
            <a:avLst/>
          </a:prstGeom>
        </p:spPr>
      </p:pic>
    </p:spTree>
    <p:extLst>
      <p:ext uri="{BB962C8B-B14F-4D97-AF65-F5344CB8AC3E}">
        <p14:creationId xmlns:p14="http://schemas.microsoft.com/office/powerpoint/2010/main" val="326329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Like a Hybrid Car: </a:t>
            </a:r>
            <a:r>
              <a:rPr lang="en-US" i="1" dirty="0"/>
              <a:t>Simultaneously</a:t>
            </a:r>
            <a:r>
              <a:rPr lang="en-US" dirty="0"/>
              <a:t> </a:t>
            </a:r>
            <a:br>
              <a:rPr lang="en-US" dirty="0"/>
            </a:br>
            <a:r>
              <a:rPr lang="en-US" dirty="0"/>
              <a:t>Internal Combustion and Electric</a:t>
            </a:r>
          </a:p>
        </p:txBody>
      </p:sp>
      <p:sp>
        <p:nvSpPr>
          <p:cNvPr id="14339" name="Rectangle 3"/>
          <p:cNvSpPr>
            <a:spLocks noGrp="1" noChangeArrowheads="1"/>
          </p:cNvSpPr>
          <p:nvPr>
            <p:ph idx="1"/>
          </p:nvPr>
        </p:nvSpPr>
        <p:spPr>
          <a:xfrm>
            <a:off x="2438400" y="1600200"/>
            <a:ext cx="7315200" cy="38862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3" name="Picture 2">
            <a:extLst>
              <a:ext uri="{FF2B5EF4-FFF2-40B4-BE49-F238E27FC236}">
                <a16:creationId xmlns:a16="http://schemas.microsoft.com/office/drawing/2014/main" id="{459B0C66-C3A5-453F-B813-4C01D7486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667000"/>
            <a:ext cx="5811327" cy="3276600"/>
          </a:xfrm>
          <a:prstGeom prst="rect">
            <a:avLst/>
          </a:prstGeom>
        </p:spPr>
      </p:pic>
    </p:spTree>
    <p:extLst>
      <p:ext uri="{BB962C8B-B14F-4D97-AF65-F5344CB8AC3E}">
        <p14:creationId xmlns:p14="http://schemas.microsoft.com/office/powerpoint/2010/main" val="2628936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Hybrid Behavior in Nature</a:t>
            </a:r>
          </a:p>
        </p:txBody>
      </p:sp>
      <p:sp>
        <p:nvSpPr>
          <p:cNvPr id="14339" name="Rectangle 3"/>
          <p:cNvSpPr>
            <a:spLocks noGrp="1" noChangeArrowheads="1"/>
          </p:cNvSpPr>
          <p:nvPr>
            <p:ph idx="1"/>
          </p:nvPr>
        </p:nvSpPr>
        <p:spPr>
          <a:xfrm>
            <a:off x="2438400" y="2209800"/>
            <a:ext cx="7315200" cy="3276600"/>
          </a:xfrm>
        </p:spPr>
        <p:txBody>
          <a:bodyPr/>
          <a:lstStyle/>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dirty="0"/>
          </a:p>
          <a:p>
            <a:pPr eaLnBrk="1" hangingPunct="1"/>
            <a:endParaRPr lang="en-US" dirty="0"/>
          </a:p>
        </p:txBody>
      </p:sp>
      <p:pic>
        <p:nvPicPr>
          <p:cNvPr id="3" name="Picture 2">
            <a:extLst>
              <a:ext uri="{FF2B5EF4-FFF2-40B4-BE49-F238E27FC236}">
                <a16:creationId xmlns:a16="http://schemas.microsoft.com/office/drawing/2014/main" id="{18FA1014-ACFF-41C0-81E5-39CBA9421563}"/>
              </a:ext>
            </a:extLst>
          </p:cNvPr>
          <p:cNvPicPr>
            <a:picLocks noChangeAspect="1"/>
          </p:cNvPicPr>
          <p:nvPr/>
        </p:nvPicPr>
        <p:blipFill rotWithShape="1">
          <a:blip r:embed="rId3">
            <a:extLst>
              <a:ext uri="{28A0092B-C50C-407E-A947-70E740481C1C}">
                <a14:useLocalDpi xmlns:a14="http://schemas.microsoft.com/office/drawing/2010/main" val="0"/>
              </a:ext>
            </a:extLst>
          </a:blip>
          <a:srcRect r="21682" b="25000"/>
          <a:stretch/>
        </p:blipFill>
        <p:spPr>
          <a:xfrm>
            <a:off x="3566273" y="2438400"/>
            <a:ext cx="5057775" cy="2286000"/>
          </a:xfrm>
          <a:prstGeom prst="rect">
            <a:avLst/>
          </a:prstGeom>
        </p:spPr>
      </p:pic>
    </p:spTree>
    <p:extLst>
      <p:ext uri="{BB962C8B-B14F-4D97-AF65-F5344CB8AC3E}">
        <p14:creationId xmlns:p14="http://schemas.microsoft.com/office/powerpoint/2010/main" val="1256516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1143000"/>
          </a:xfrm>
        </p:spPr>
        <p:txBody>
          <a:bodyPr/>
          <a:lstStyle/>
          <a:p>
            <a:pPr algn="ctr" eaLnBrk="1" hangingPunct="1"/>
            <a:r>
              <a:rPr lang="en-US" dirty="0"/>
              <a:t>Hybrid Behavior in the Human Body</a:t>
            </a:r>
          </a:p>
        </p:txBody>
      </p:sp>
      <p:sp>
        <p:nvSpPr>
          <p:cNvPr id="14339" name="Rectangle 3"/>
          <p:cNvSpPr>
            <a:spLocks noGrp="1" noChangeArrowheads="1"/>
          </p:cNvSpPr>
          <p:nvPr>
            <p:ph idx="1"/>
          </p:nvPr>
        </p:nvSpPr>
        <p:spPr>
          <a:xfrm>
            <a:off x="2438400" y="2209800"/>
            <a:ext cx="7315200" cy="3276600"/>
          </a:xfrm>
        </p:spPr>
        <p:txBody>
          <a:bodyPr/>
          <a:lstStyle/>
          <a:p>
            <a:pPr marL="0" indent="0" algn="ctr" eaLnBrk="1" hangingPunct="1">
              <a:spcBef>
                <a:spcPts val="0"/>
              </a:spcBef>
              <a:buNone/>
            </a:pPr>
            <a:r>
              <a:rPr lang="en-US" sz="2400" dirty="0">
                <a:latin typeface="Tahoma" panose="020B0604030504040204" pitchFamily="34" charset="0"/>
                <a:ea typeface="Tahoma" panose="020B0604030504040204" pitchFamily="34" charset="0"/>
                <a:cs typeface="Tahoma" panose="020B0604030504040204" pitchFamily="34" charset="0"/>
              </a:rPr>
              <a:t>Billions of neurons in the brain change firing frequency routinely and simultaneously</a:t>
            </a:r>
          </a:p>
          <a:p>
            <a:pPr marL="0" indent="0" algn="ctr" eaLnBrk="1" hangingPunct="1">
              <a:spcBef>
                <a:spcPts val="0"/>
              </a:spcBef>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spcBef>
                <a:spcPts val="0"/>
              </a:spcBef>
              <a:buNone/>
            </a:pPr>
            <a:r>
              <a:rPr lang="en-US" sz="2400" dirty="0">
                <a:latin typeface="Tahoma" panose="020B0604030504040204" pitchFamily="34" charset="0"/>
                <a:ea typeface="Tahoma" panose="020B0604030504040204" pitchFamily="34" charset="0"/>
                <a:cs typeface="Tahoma" panose="020B0604030504040204" pitchFamily="34" charset="0"/>
              </a:rPr>
              <a:t>Biophotons are emitted in the same phase and frequency</a:t>
            </a:r>
          </a:p>
          <a:p>
            <a:pPr marL="0" indent="0" algn="ctr" eaLnBrk="1" hangingPunct="1">
              <a:spcBef>
                <a:spcPts val="0"/>
              </a:spcBef>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spcBef>
                <a:spcPts val="0"/>
              </a:spcBef>
              <a:buNone/>
            </a:pPr>
            <a:r>
              <a:rPr lang="en-US" sz="2400" dirty="0">
                <a:latin typeface="Tahoma" panose="020B0604030504040204" pitchFamily="34" charset="0"/>
                <a:ea typeface="Tahoma" panose="020B0604030504040204" pitchFamily="34" charset="0"/>
                <a:cs typeface="Tahoma" panose="020B0604030504040204" pitchFamily="34" charset="0"/>
              </a:rPr>
              <a:t>More or less of the body can behave biomechanically or holographically at any given time </a:t>
            </a:r>
          </a:p>
          <a:p>
            <a:pPr eaLnBrk="1" hangingPunct="1"/>
            <a:endParaRPr lang="en-US" dirty="0"/>
          </a:p>
          <a:p>
            <a:pPr eaLnBrk="1" hangingPunct="1"/>
            <a:endParaRPr lang="en-US" dirty="0"/>
          </a:p>
        </p:txBody>
      </p:sp>
    </p:spTree>
    <p:extLst>
      <p:ext uri="{BB962C8B-B14F-4D97-AF65-F5344CB8AC3E}">
        <p14:creationId xmlns:p14="http://schemas.microsoft.com/office/powerpoint/2010/main" val="206048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Orientation</a:t>
            </a:r>
          </a:p>
        </p:txBody>
      </p:sp>
      <p:sp>
        <p:nvSpPr>
          <p:cNvPr id="16391" name="Text Box 1029"/>
          <p:cNvSpPr txBox="1">
            <a:spLocks noChangeArrowheads="1"/>
          </p:cNvSpPr>
          <p:nvPr/>
        </p:nvSpPr>
        <p:spPr bwMode="auto">
          <a:xfrm>
            <a:off x="609600" y="2362200"/>
            <a:ext cx="10972800" cy="4031873"/>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Introductions</a:t>
            </a:r>
          </a:p>
          <a:p>
            <a:pPr algn="ctr">
              <a:spcBef>
                <a:spcPts val="600"/>
              </a:spcBef>
            </a:pPr>
            <a:endParaRPr lang="en-US" dirty="0">
              <a:latin typeface="Tahoma" pitchFamily="34" charset="0"/>
              <a:ea typeface="Tahoma" panose="020B0604030504040204" pitchFamily="34" charset="0"/>
              <a:cs typeface="Tahoma" panose="020B0604030504040204" pitchFamily="34" charset="0"/>
            </a:endParaRPr>
          </a:p>
          <a:p>
            <a:pPr algn="ctr">
              <a:spcBef>
                <a:spcPts val="600"/>
              </a:spcBef>
            </a:pPr>
            <a:r>
              <a:rPr lang="en-US" dirty="0">
                <a:latin typeface="Tahoma" pitchFamily="34" charset="0"/>
                <a:ea typeface="Tahoma" panose="020B0604030504040204" pitchFamily="34" charset="0"/>
                <a:cs typeface="Tahoma" panose="020B0604030504040204" pitchFamily="34" charset="0"/>
              </a:rPr>
              <a:t>Schedule</a:t>
            </a:r>
          </a:p>
          <a:p>
            <a:pPr algn="ctr">
              <a:spcBef>
                <a:spcPts val="600"/>
              </a:spcBef>
            </a:pPr>
            <a:endParaRPr lang="en-US" dirty="0">
              <a:latin typeface="Tahoma" pitchFamily="34" charset="0"/>
              <a:ea typeface="Tahoma" panose="020B0604030504040204" pitchFamily="34" charset="0"/>
              <a:cs typeface="Tahoma" panose="020B0604030504040204" pitchFamily="34" charset="0"/>
            </a:endParaRPr>
          </a:p>
          <a:p>
            <a:pPr algn="ctr">
              <a:spcBef>
                <a:spcPts val="600"/>
              </a:spcBef>
            </a:pPr>
            <a:r>
              <a:rPr lang="en-US" dirty="0">
                <a:latin typeface="Tahoma" pitchFamily="34" charset="0"/>
                <a:ea typeface="Tahoma" panose="020B0604030504040204" pitchFamily="34" charset="0"/>
                <a:cs typeface="Tahoma" panose="020B0604030504040204" pitchFamily="34" charset="0"/>
              </a:rPr>
              <a:t>Sadhana</a:t>
            </a:r>
          </a:p>
          <a:p>
            <a:pPr algn="ctr">
              <a:spcBef>
                <a:spcPts val="600"/>
              </a:spcBef>
            </a:pPr>
            <a:endParaRPr lang="en-US" dirty="0">
              <a:latin typeface="Tahoma" pitchFamily="34" charset="0"/>
              <a:ea typeface="Tahoma" panose="020B0604030504040204" pitchFamily="34" charset="0"/>
              <a:cs typeface="Tahoma" panose="020B0604030504040204" pitchFamily="34" charset="0"/>
            </a:endParaRPr>
          </a:p>
          <a:p>
            <a:pPr algn="ctr">
              <a:spcBef>
                <a:spcPts val="600"/>
              </a:spcBef>
            </a:pPr>
            <a:r>
              <a:rPr lang="en-US" dirty="0">
                <a:latin typeface="Tahoma" pitchFamily="34" charset="0"/>
                <a:ea typeface="Tahoma" panose="020B0604030504040204" pitchFamily="34" charset="0"/>
                <a:cs typeface="Tahoma" panose="020B0604030504040204" pitchFamily="34" charset="0"/>
              </a:rPr>
              <a:t>About Ananda</a:t>
            </a:r>
          </a:p>
          <a:p>
            <a:pPr algn="ctr">
              <a:spcBef>
                <a:spcPts val="600"/>
              </a:spcBef>
            </a:pPr>
            <a:endParaRPr lang="en-US" dirty="0">
              <a:latin typeface="Tahoma" pitchFamily="34" charset="0"/>
              <a:ea typeface="Tahoma" panose="020B0604030504040204" pitchFamily="34" charset="0"/>
              <a:cs typeface="Tahoma" panose="020B0604030504040204" pitchFamily="34" charset="0"/>
            </a:endParaRPr>
          </a:p>
          <a:p>
            <a:pPr algn="ctr">
              <a:spcBef>
                <a:spcPts val="600"/>
              </a:spcBef>
            </a:pPr>
            <a:endParaRPr lang="en-US" dirty="0">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35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2" end="2"/>
                                            </p:txEl>
                                          </p:spTgt>
                                        </p:tgtEl>
                                        <p:attrNameLst>
                                          <p:attrName>style.visibility</p:attrName>
                                        </p:attrNameLst>
                                      </p:cBhvr>
                                      <p:to>
                                        <p:strVal val="visible"/>
                                      </p:to>
                                    </p:set>
                                    <p:animEffect transition="in" filter="fade">
                                      <p:cBhvr>
                                        <p:cTn id="10" dur="500"/>
                                        <p:tgtEl>
                                          <p:spTgt spid="1639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91">
                                            <p:txEl>
                                              <p:pRg st="4" end="4"/>
                                            </p:txEl>
                                          </p:spTgt>
                                        </p:tgtEl>
                                        <p:attrNameLst>
                                          <p:attrName>style.visibility</p:attrName>
                                        </p:attrNameLst>
                                      </p:cBhvr>
                                      <p:to>
                                        <p:strVal val="visible"/>
                                      </p:to>
                                    </p:set>
                                    <p:animEffect transition="in" filter="fade">
                                      <p:cBhvr>
                                        <p:cTn id="13" dur="500"/>
                                        <p:tgtEl>
                                          <p:spTgt spid="1639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391">
                                            <p:txEl>
                                              <p:pRg st="6" end="6"/>
                                            </p:txEl>
                                          </p:spTgt>
                                        </p:tgtEl>
                                        <p:attrNameLst>
                                          <p:attrName>style.visibility</p:attrName>
                                        </p:attrNameLst>
                                      </p:cBhvr>
                                      <p:to>
                                        <p:strVal val="visible"/>
                                      </p:to>
                                    </p:set>
                                    <p:animEffect transition="in" filter="fade">
                                      <p:cBhvr>
                                        <p:cTn id="16" dur="500"/>
                                        <p:tgtEl>
                                          <p:spTgt spid="163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endParaRPr lang="en-US" dirty="0"/>
          </a:p>
        </p:txBody>
      </p:sp>
      <p:sp>
        <p:nvSpPr>
          <p:cNvPr id="14339" name="Rectangle 3"/>
          <p:cNvSpPr>
            <a:spLocks noGrp="1" noChangeArrowheads="1"/>
          </p:cNvSpPr>
          <p:nvPr>
            <p:ph idx="1"/>
          </p:nvPr>
        </p:nvSpPr>
        <p:spPr>
          <a:xfrm>
            <a:off x="2438400" y="1219200"/>
            <a:ext cx="7315200" cy="4281268"/>
          </a:xfrm>
        </p:spPr>
        <p:txBody>
          <a:bodyPr/>
          <a:lstStyle/>
          <a:p>
            <a:pPr marL="0" indent="0" algn="ctr" eaLnBrk="1" hangingPunct="1">
              <a:spcBef>
                <a:spcPts val="0"/>
              </a:spcBef>
              <a:buNone/>
            </a:pPr>
            <a:r>
              <a:rPr lang="en-US" sz="2400" dirty="0">
                <a:solidFill>
                  <a:srgbClr val="FFFFFF"/>
                </a:solidFill>
                <a:ea typeface="Tahoma" panose="020B0604030504040204" pitchFamily="34" charset="0"/>
                <a:cs typeface="Tahoma" panose="020B0604030504040204" pitchFamily="34" charset="0"/>
              </a:rPr>
              <a:t>Hybrid behavior gives us an explanation for extraordinarily rapid physical change:</a:t>
            </a:r>
          </a:p>
          <a:p>
            <a:pPr marL="0" indent="0" algn="ctr" eaLnBrk="1" hangingPunct="1">
              <a:spcBef>
                <a:spcPts val="0"/>
              </a:spcBef>
              <a:buNone/>
            </a:pPr>
            <a:endParaRPr lang="en-US" sz="2400" dirty="0">
              <a:solidFill>
                <a:srgbClr val="FFFFFF"/>
              </a:solidFill>
            </a:endParaRPr>
          </a:p>
          <a:p>
            <a:pPr marL="0" indent="0" algn="ctr" eaLnBrk="1" hangingPunct="1">
              <a:spcBef>
                <a:spcPts val="0"/>
              </a:spcBef>
              <a:buNone/>
            </a:pPr>
            <a:r>
              <a:rPr lang="en-US" sz="2400" dirty="0">
                <a:solidFill>
                  <a:srgbClr val="FFFFFF"/>
                </a:solidFill>
              </a:rPr>
              <a:t>Because our body can simultaneously behave both biomechanically and holographically, biomechanical limits, such as the speed of protein production, can be augmented or superseded by instantaneous and unlimited holographic change</a:t>
            </a:r>
          </a:p>
          <a:p>
            <a:pPr marL="0" indent="0" algn="ctr" eaLnBrk="1" hangingPunct="1">
              <a:spcBef>
                <a:spcPts val="0"/>
              </a:spcBef>
              <a:buNone/>
            </a:pPr>
            <a:endParaRPr lang="en-US" sz="2400" dirty="0">
              <a:solidFill>
                <a:srgbClr val="FFFFFF"/>
              </a:solidFill>
            </a:endParaRPr>
          </a:p>
          <a:p>
            <a:pPr marL="0" indent="0" algn="ctr" eaLnBrk="1" hangingPunct="1">
              <a:spcBef>
                <a:spcPts val="0"/>
              </a:spcBef>
              <a:buNone/>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But this doesn’t explain incredibly precise life-process coordination. For that we need to turn to spiritual science</a:t>
            </a:r>
          </a:p>
          <a:p>
            <a:pPr marL="0" indent="0" algn="ctr" eaLnBrk="1" hangingPunct="1">
              <a:spcBef>
                <a:spcPts val="0"/>
              </a:spcBef>
              <a:buNone/>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11743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Intelligently Guided </a:t>
            </a:r>
            <a:r>
              <a:rPr lang="en-US"/>
              <a:t>Life Force</a:t>
            </a:r>
            <a:endParaRPr lang="en-US" dirty="0"/>
          </a:p>
        </p:txBody>
      </p:sp>
      <p:sp>
        <p:nvSpPr>
          <p:cNvPr id="14339" name="Rectangle 3"/>
          <p:cNvSpPr>
            <a:spLocks noGrp="1" noChangeArrowheads="1"/>
          </p:cNvSpPr>
          <p:nvPr>
            <p:ph idx="1"/>
          </p:nvPr>
        </p:nvSpPr>
        <p:spPr>
          <a:xfrm>
            <a:off x="1524000" y="2133600"/>
            <a:ext cx="9144000" cy="3810000"/>
          </a:xfrm>
        </p:spPr>
        <p:txBody>
          <a:bodyPr/>
          <a:lstStyle/>
          <a:p>
            <a:pPr marL="0" indent="0" algn="ctr" eaLnBrk="1" hangingPunct="1">
              <a:buNone/>
            </a:pPr>
            <a:r>
              <a:rPr lang="en-US" sz="2000" dirty="0">
                <a:solidFill>
                  <a:srgbClr val="FFFFFF"/>
                </a:solidFill>
              </a:rPr>
              <a:t>[There is] a kind of superintelligence that exists in each of us, infinitely smarter and possessed of technical know-how far beyond our present understanding.—Dr. Bernie Siegel, author of </a:t>
            </a:r>
            <a:r>
              <a:rPr lang="en-US" sz="2000" i="1" dirty="0">
                <a:solidFill>
                  <a:srgbClr val="FFFFFF"/>
                </a:solidFill>
              </a:rPr>
              <a:t>Love, Medicine, and Miracles</a:t>
            </a:r>
            <a:r>
              <a:rPr lang="en-US" sz="2000" baseline="30000" dirty="0">
                <a:solidFill>
                  <a:srgbClr val="FFFFFF"/>
                </a:solidFill>
              </a:rPr>
              <a:t> </a:t>
            </a:r>
          </a:p>
          <a:p>
            <a:pPr marL="0" indent="0" algn="ctr" eaLnBrk="1" hangingPunct="1">
              <a:buNone/>
            </a:pPr>
            <a:endParaRPr lang="en-US" sz="2000" dirty="0">
              <a:solidFill>
                <a:srgbClr val="FFFFFF"/>
              </a:solidFill>
            </a:endParaRPr>
          </a:p>
          <a:p>
            <a:pPr marL="0" indent="0" algn="ctr" eaLnBrk="1" hangingPunct="1">
              <a:buNone/>
            </a:pPr>
            <a:r>
              <a:rPr lang="en-US" sz="2000" dirty="0">
                <a:solidFill>
                  <a:srgbClr val="FFFFFF"/>
                </a:solidFill>
                <a:ea typeface="Calibri" panose="020F0502020204030204" pitchFamily="34" charset="0"/>
                <a:cs typeface="Calibri" panose="020F0502020204030204" pitchFamily="34" charset="0"/>
              </a:rPr>
              <a:t>The astral body/hologram is a minutely and responsively changing movie-like pattern of </a:t>
            </a:r>
            <a:r>
              <a:rPr lang="en-US" sz="2000" i="1" dirty="0">
                <a:solidFill>
                  <a:srgbClr val="FFFFFF"/>
                </a:solidFill>
                <a:ea typeface="Calibri" panose="020F0502020204030204" pitchFamily="34" charset="0"/>
                <a:cs typeface="Calibri" panose="020F0502020204030204" pitchFamily="34" charset="0"/>
              </a:rPr>
              <a:t>intelligently guided life force</a:t>
            </a:r>
          </a:p>
          <a:p>
            <a:pPr marL="0" indent="0" algn="ctr" eaLnBrk="1" hangingPunct="1">
              <a:buNone/>
            </a:pPr>
            <a:endParaRPr lang="en-US" sz="2000" dirty="0">
              <a:solidFill>
                <a:srgbClr val="FFFFFF"/>
              </a:solidFill>
              <a:ea typeface="Calibri" panose="020F0502020204030204" pitchFamily="34" charset="0"/>
              <a:cs typeface="Calibri" panose="020F0502020204030204" pitchFamily="34" charset="0"/>
            </a:endParaRPr>
          </a:p>
          <a:p>
            <a:pPr marL="0" indent="0" algn="ctr" eaLnBrk="1" hangingPunct="1">
              <a:buNone/>
            </a:pPr>
            <a:r>
              <a:rPr lang="en-US" sz="2000" dirty="0">
                <a:solidFill>
                  <a:srgbClr val="FFFFFF"/>
                </a:solidFill>
                <a:ea typeface="Calibri" panose="020F0502020204030204" pitchFamily="34" charset="0"/>
                <a:cs typeface="Calibri" panose="020F0502020204030204" pitchFamily="34" charset="0"/>
              </a:rPr>
              <a:t> Life force holographically creates and biomechanically maintains the physical body according to that intelligently coordinated pattern</a:t>
            </a: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4605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We Deeply Experience Our Astral Body</a:t>
            </a:r>
          </a:p>
        </p:txBody>
      </p:sp>
      <p:sp>
        <p:nvSpPr>
          <p:cNvPr id="14339" name="Rectangle 3"/>
          <p:cNvSpPr>
            <a:spLocks noGrp="1" noChangeArrowheads="1"/>
          </p:cNvSpPr>
          <p:nvPr>
            <p:ph idx="1"/>
          </p:nvPr>
        </p:nvSpPr>
        <p:spPr>
          <a:xfrm>
            <a:off x="1981200" y="1905000"/>
            <a:ext cx="8305800" cy="4038600"/>
          </a:xfrm>
        </p:spPr>
        <p:txBody>
          <a:bodyPr/>
          <a:lstStyle/>
          <a:p>
            <a:pPr marL="0" indent="0" algn="ctr" eaLnBrk="1" hangingPunct="1">
              <a:spcBef>
                <a:spcPts val="0"/>
              </a:spcBef>
              <a:buNone/>
            </a:pPr>
            <a:r>
              <a:rPr lang="en-US" sz="2400" dirty="0">
                <a:solidFill>
                  <a:srgbClr val="FFFFFF"/>
                </a:solidFill>
                <a:effectLst/>
                <a:ea typeface="Calibri" panose="020F0502020204030204" pitchFamily="34" charset="0"/>
              </a:rPr>
              <a:t>The seat of our mind’s eye view</a:t>
            </a: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Where we experience emotion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Where we “think”</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The storehouse of memory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The origin of our ability to perceive through the senses </a:t>
            </a: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and use the body</a:t>
            </a:r>
          </a:p>
          <a:p>
            <a:pPr marL="0" indent="0" algn="ctr" eaLnBrk="1" hangingPunct="1">
              <a:buNone/>
            </a:pPr>
            <a:endParaRPr lang="en-US" sz="36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61876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8" end="8"/>
                                            </p:txEl>
                                          </p:spTgt>
                                        </p:tgtEl>
                                        <p:attrNameLst>
                                          <p:attrName>style.visibility</p:attrName>
                                        </p:attrNameLst>
                                      </p:cBhvr>
                                      <p:to>
                                        <p:strVal val="visible"/>
                                      </p:to>
                                    </p:set>
                                    <p:animEffect transition="in" filter="fade">
                                      <p:cBhvr>
                                        <p:cTn id="27" dur="500"/>
                                        <p:tgtEl>
                                          <p:spTgt spid="14339">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339">
                                            <p:txEl>
                                              <p:pRg st="9" end="9"/>
                                            </p:txEl>
                                          </p:spTgt>
                                        </p:tgtEl>
                                        <p:attrNameLst>
                                          <p:attrName>style.visibility</p:attrName>
                                        </p:attrNameLst>
                                      </p:cBhvr>
                                      <p:to>
                                        <p:strVal val="visible"/>
                                      </p:to>
                                    </p:set>
                                    <p:animEffect transition="in" filter="fade">
                                      <p:cBhvr>
                                        <p:cTn id="30" dur="500"/>
                                        <p:tgtEl>
                                          <p:spTgt spid="14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09600"/>
            <a:ext cx="10975041" cy="1295400"/>
          </a:xfrm>
        </p:spPr>
        <p:txBody>
          <a:bodyPr/>
          <a:lstStyle/>
          <a:p>
            <a:pPr algn="ctr" eaLnBrk="1" hangingPunct="1"/>
            <a:r>
              <a:rPr lang="en-US" dirty="0">
                <a:solidFill>
                  <a:srgbClr val="FFFFFF"/>
                </a:solidFill>
                <a:ea typeface="Calibri" panose="020F0502020204030204" pitchFamily="34" charset="0"/>
                <a:cs typeface="Calibri" panose="020F0502020204030204" pitchFamily="34" charset="0"/>
              </a:rPr>
              <a:t>Our Life Force Continuously </a:t>
            </a:r>
            <a:r>
              <a:rPr lang="en-US" dirty="0">
                <a:ea typeface="Calibri" panose="020F0502020204030204" pitchFamily="34" charset="0"/>
                <a:cs typeface="Calibri" panose="020F0502020204030204" pitchFamily="34" charset="0"/>
              </a:rPr>
              <a:t>Coordinates Life-Processes at All Levels—Atomic, Cellular, and Systemic</a:t>
            </a:r>
            <a:endParaRPr lang="en-US" dirty="0"/>
          </a:p>
        </p:txBody>
      </p:sp>
      <p:sp>
        <p:nvSpPr>
          <p:cNvPr id="14339" name="Rectangle 3"/>
          <p:cNvSpPr>
            <a:spLocks noGrp="1" noChangeArrowheads="1"/>
          </p:cNvSpPr>
          <p:nvPr>
            <p:ph idx="1"/>
          </p:nvPr>
        </p:nvSpPr>
        <p:spPr>
          <a:xfrm>
            <a:off x="5943600" y="3048000"/>
            <a:ext cx="2971798" cy="2438400"/>
          </a:xfrm>
        </p:spPr>
        <p:txBody>
          <a:bodyPr/>
          <a:lstStyle/>
          <a:p>
            <a:pPr marL="0" indent="0" algn="ctr" eaLnBrk="1" hangingPunct="1">
              <a:buNone/>
            </a:pPr>
            <a:r>
              <a:rPr lang="en-US" sz="2400" dirty="0">
                <a:solidFill>
                  <a:srgbClr val="FFFFFF"/>
                </a:solidFill>
                <a:effectLst/>
                <a:ea typeface="Calibri" panose="020F0502020204030204" pitchFamily="34" charset="0"/>
                <a:cs typeface="Calibri" panose="020F0502020204030204" pitchFamily="34" charset="0"/>
              </a:rPr>
              <a:t>Crystallization</a:t>
            </a:r>
          </a:p>
          <a:p>
            <a:pPr marL="0" indent="0" algn="ctr" eaLnBrk="1" hangingPunct="1">
              <a:buNone/>
            </a:pPr>
            <a:r>
              <a:rPr lang="en-US" sz="2400" dirty="0">
                <a:solidFill>
                  <a:srgbClr val="FFFFFF"/>
                </a:solidFill>
                <a:ea typeface="Calibri" panose="020F0502020204030204" pitchFamily="34" charset="0"/>
                <a:cs typeface="Calibri" panose="020F0502020204030204" pitchFamily="34" charset="0"/>
              </a:rPr>
              <a:t>Circulation</a:t>
            </a:r>
          </a:p>
          <a:p>
            <a:pPr marL="0" indent="0" algn="ctr" eaLnBrk="1" hangingPunct="1">
              <a:buNone/>
            </a:pPr>
            <a:r>
              <a:rPr lang="en-US" sz="2400" dirty="0">
                <a:solidFill>
                  <a:srgbClr val="FFFFFF"/>
                </a:solidFill>
                <a:effectLst/>
                <a:ea typeface="Calibri" panose="020F0502020204030204" pitchFamily="34" charset="0"/>
                <a:cs typeface="Calibri" panose="020F0502020204030204" pitchFamily="34" charset="0"/>
              </a:rPr>
              <a:t>Digestion</a:t>
            </a:r>
          </a:p>
          <a:p>
            <a:pPr marL="0" indent="0" algn="ctr" eaLnBrk="1" hangingPunct="1">
              <a:buNone/>
            </a:pPr>
            <a:r>
              <a:rPr lang="en-US" sz="2400" dirty="0">
                <a:solidFill>
                  <a:srgbClr val="FFFFFF"/>
                </a:solidFill>
                <a:ea typeface="Calibri" panose="020F0502020204030204" pitchFamily="34" charset="0"/>
                <a:cs typeface="Calibri" panose="020F0502020204030204" pitchFamily="34" charset="0"/>
              </a:rPr>
              <a:t>Procreation</a:t>
            </a:r>
          </a:p>
          <a:p>
            <a:pPr marL="0" indent="0" algn="ctr" eaLnBrk="1" hangingPunct="1">
              <a:buNone/>
            </a:pPr>
            <a:r>
              <a:rPr lang="en-US" sz="2400" dirty="0">
                <a:solidFill>
                  <a:srgbClr val="FFFFFF"/>
                </a:solidFill>
                <a:effectLst/>
                <a:ea typeface="Calibri" panose="020F0502020204030204" pitchFamily="34" charset="0"/>
                <a:cs typeface="Calibri" panose="020F0502020204030204" pitchFamily="34" charset="0"/>
              </a:rPr>
              <a:t>Elimination</a:t>
            </a: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pic>
        <p:nvPicPr>
          <p:cNvPr id="6" name="Picture 5">
            <a:extLst>
              <a:ext uri="{FF2B5EF4-FFF2-40B4-BE49-F238E27FC236}">
                <a16:creationId xmlns:a16="http://schemas.microsoft.com/office/drawing/2014/main" id="{087A36A9-BB9A-4907-AA46-1C2A8F8D0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819400"/>
            <a:ext cx="2743200" cy="2743200"/>
          </a:xfrm>
          <a:prstGeom prst="rect">
            <a:avLst/>
          </a:prstGeom>
        </p:spPr>
      </p:pic>
    </p:spTree>
    <p:extLst>
      <p:ext uri="{BB962C8B-B14F-4D97-AF65-F5344CB8AC3E}">
        <p14:creationId xmlns:p14="http://schemas.microsoft.com/office/powerpoint/2010/main" val="388758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fade">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fade">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fade">
                                      <p:cBhvr>
                                        <p:cTn id="27" dur="5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fade">
                                      <p:cBhvr>
                                        <p:cTn id="32"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Causal Body</a:t>
            </a:r>
          </a:p>
        </p:txBody>
      </p:sp>
      <p:sp>
        <p:nvSpPr>
          <p:cNvPr id="14339" name="Rectangle 3"/>
          <p:cNvSpPr>
            <a:spLocks noGrp="1" noChangeArrowheads="1"/>
          </p:cNvSpPr>
          <p:nvPr>
            <p:ph idx="1"/>
          </p:nvPr>
        </p:nvSpPr>
        <p:spPr>
          <a:xfrm>
            <a:off x="2438400" y="1905000"/>
            <a:ext cx="7315200" cy="2743200"/>
          </a:xfrm>
        </p:spPr>
        <p:txBody>
          <a:bodyPr/>
          <a:lstStyle/>
          <a:p>
            <a:pPr marL="0" indent="0" algn="ctr" eaLnBrk="1" hangingPunct="1">
              <a:buNone/>
            </a:pPr>
            <a:r>
              <a:rPr lang="en-US" sz="3600" baseline="30000" dirty="0">
                <a:solidFill>
                  <a:srgbClr val="FFFFFF"/>
                </a:solidFill>
                <a:ea typeface="Calibri" panose="020F0502020204030204" pitchFamily="34" charset="0"/>
                <a:cs typeface="Calibri" panose="020F0502020204030204" pitchFamily="34" charset="0"/>
              </a:rPr>
              <a:t>Powerful, intelligent, causative thought, contained in the causal body, determines what the astral body can do, which in turn determines what the physical body can do</a:t>
            </a:r>
          </a:p>
          <a:p>
            <a:pPr marL="0" indent="0" algn="ctr" eaLnBrk="1" hangingPunct="1">
              <a:buNone/>
            </a:pPr>
            <a:endParaRPr lang="en-US" sz="3600" baseline="300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483852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The Soul</a:t>
            </a:r>
          </a:p>
        </p:txBody>
      </p:sp>
      <p:sp>
        <p:nvSpPr>
          <p:cNvPr id="14339" name="Rectangle 3"/>
          <p:cNvSpPr>
            <a:spLocks noGrp="1" noChangeArrowheads="1"/>
          </p:cNvSpPr>
          <p:nvPr>
            <p:ph idx="1"/>
          </p:nvPr>
        </p:nvSpPr>
        <p:spPr>
          <a:xfrm>
            <a:off x="2438400" y="1905000"/>
            <a:ext cx="7315200" cy="27432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Our Soul, an individualized expression of Spirit, uses the powers of Spirit to create and enable all three bodies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Our Soul-originating, free-willed choices, actions, emotions, and thoughts—positive or negative— reverberate through all three bodies—causal, astral, and physical</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3912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Summary Points</a:t>
            </a:r>
          </a:p>
        </p:txBody>
      </p:sp>
      <p:sp>
        <p:nvSpPr>
          <p:cNvPr id="14339" name="Rectangle 3"/>
          <p:cNvSpPr>
            <a:spLocks noGrp="1" noChangeArrowheads="1"/>
          </p:cNvSpPr>
          <p:nvPr>
            <p:ph idx="1"/>
          </p:nvPr>
        </p:nvSpPr>
        <p:spPr>
          <a:xfrm>
            <a:off x="2438400" y="1828800"/>
            <a:ext cx="7315200" cy="4191000"/>
          </a:xfrm>
        </p:spPr>
        <p:txBody>
          <a:bodyPr/>
          <a:lstStyle/>
          <a:p>
            <a:pPr marL="0" indent="0" algn="ctr">
              <a:buNone/>
            </a:pPr>
            <a:r>
              <a:rPr lang="en-US" sz="2400" dirty="0">
                <a:solidFill>
                  <a:srgbClr val="FFFFFF"/>
                </a:solidFill>
              </a:rPr>
              <a:t>The physical body is not physical</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The physical body is not independent</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Our multiple bodies are a seamless and minutely responsive whole made of energy and thought</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Soul and Spirit’s innate intelligence </a:t>
            </a: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coordinates all life-processes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Our body is a continuous miracle</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61288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339">
                                            <p:txEl>
                                              <p:pRg st="7" end="7"/>
                                            </p:txEl>
                                          </p:spTgt>
                                        </p:tgtEl>
                                        <p:attrNameLst>
                                          <p:attrName>style.visibility</p:attrName>
                                        </p:attrNameLst>
                                      </p:cBhvr>
                                      <p:to>
                                        <p:strVal val="visible"/>
                                      </p:to>
                                    </p:set>
                                    <p:animEffect transition="in" filter="fade">
                                      <p:cBhvr>
                                        <p:cTn id="25" dur="500"/>
                                        <p:tgtEl>
                                          <p:spTgt spid="14339">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339">
                                            <p:txEl>
                                              <p:pRg st="9" end="9"/>
                                            </p:txEl>
                                          </p:spTgt>
                                        </p:tgtEl>
                                        <p:attrNameLst>
                                          <p:attrName>style.visibility</p:attrName>
                                        </p:attrNameLst>
                                      </p:cBhvr>
                                      <p:to>
                                        <p:strVal val="visible"/>
                                      </p:to>
                                    </p:set>
                                    <p:animEffect transition="in" filter="fade">
                                      <p:cBhvr>
                                        <p:cTn id="30" dur="500"/>
                                        <p:tgtEl>
                                          <p:spTgt spid="14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2" cy="1143000"/>
          </a:xfrm>
        </p:spPr>
        <p:txBody>
          <a:bodyPr/>
          <a:lstStyle/>
          <a:p>
            <a:pPr algn="ctr" eaLnBrk="1" hangingPunct="1"/>
            <a:r>
              <a:rPr lang="en-US" dirty="0"/>
              <a:t>The </a:t>
            </a:r>
            <a:r>
              <a:rPr lang="en-US" i="1" dirty="0"/>
              <a:t>Art</a:t>
            </a:r>
            <a:r>
              <a:rPr lang="en-US" dirty="0"/>
              <a:t> of Unlimited Self-Healing</a:t>
            </a:r>
          </a:p>
        </p:txBody>
      </p:sp>
      <p:sp>
        <p:nvSpPr>
          <p:cNvPr id="14339" name="Rectangle 3"/>
          <p:cNvSpPr>
            <a:spLocks noGrp="1" noChangeArrowheads="1"/>
          </p:cNvSpPr>
          <p:nvPr>
            <p:ph idx="1"/>
          </p:nvPr>
        </p:nvSpPr>
        <p:spPr>
          <a:xfrm>
            <a:off x="2437279" y="2133601"/>
            <a:ext cx="7315200" cy="2895600"/>
          </a:xfrm>
        </p:spPr>
        <p:txBody>
          <a:bodyPr/>
          <a:lstStyle/>
          <a:p>
            <a:pPr marL="0" indent="0" algn="ctr">
              <a:spcBef>
                <a:spcPts val="0"/>
              </a:spcBef>
              <a:buNone/>
            </a:pPr>
            <a:r>
              <a:rPr lang="en-US" sz="2400" dirty="0">
                <a:solidFill>
                  <a:srgbClr val="FFFFFF"/>
                </a:solidFill>
              </a:rPr>
              <a:t>When we begin to understand the total </a:t>
            </a:r>
          </a:p>
          <a:p>
            <a:pPr marL="0" indent="0" algn="ctr">
              <a:spcBef>
                <a:spcPts val="0"/>
              </a:spcBef>
              <a:buNone/>
            </a:pPr>
            <a:r>
              <a:rPr lang="en-US" sz="2400" dirty="0">
                <a:solidFill>
                  <a:srgbClr val="FFFFFF"/>
                </a:solidFill>
              </a:rPr>
              <a:t>being that is man, we realize that he is no simple physical organism. Within him are many powers whose potential he employs in greater or lesser degree in accommodating himself to the conditions of this world. </a:t>
            </a:r>
            <a:r>
              <a:rPr lang="en-US" sz="2400" u="sng" dirty="0">
                <a:solidFill>
                  <a:srgbClr val="FFFFFF"/>
                </a:solidFill>
              </a:rPr>
              <a:t>Their potential is vastly greater than the average person thinks.</a:t>
            </a:r>
          </a:p>
          <a:p>
            <a:pPr marL="0" indent="0" algn="ctr">
              <a:spcBef>
                <a:spcPts val="0"/>
              </a:spcBef>
              <a:buNone/>
            </a:pPr>
            <a:endParaRPr lang="en-US" sz="2400" u="sng" dirty="0">
              <a:solidFill>
                <a:srgbClr val="FFFFFF"/>
              </a:solidFill>
            </a:endParaRPr>
          </a:p>
          <a:p>
            <a:pPr marL="0" indent="0" algn="ctr">
              <a:spcBef>
                <a:spcPts val="0"/>
              </a:spcBef>
              <a:buNone/>
            </a:pPr>
            <a:r>
              <a:rPr lang="en-US" sz="2400" dirty="0">
                <a:solidFill>
                  <a:srgbClr val="FFFFFF"/>
                </a:solidFill>
              </a:rPr>
              <a:t>—</a:t>
            </a:r>
            <a:r>
              <a:rPr lang="en-US" sz="2400" dirty="0" err="1">
                <a:solidFill>
                  <a:srgbClr val="FFFFFF"/>
                </a:solidFill>
              </a:rPr>
              <a:t>Paramhansa</a:t>
            </a:r>
            <a:r>
              <a:rPr lang="en-US" sz="2400" dirty="0">
                <a:solidFill>
                  <a:srgbClr val="FFFFFF"/>
                </a:solidFill>
              </a:rPr>
              <a:t> Yogananda</a:t>
            </a:r>
          </a:p>
          <a:p>
            <a:pPr marL="0" indent="0" eaLnBrk="1" hangingPunct="1">
              <a:buNone/>
            </a:pPr>
            <a:endParaRPr lang="en-US" dirty="0"/>
          </a:p>
        </p:txBody>
      </p:sp>
    </p:spTree>
    <p:extLst>
      <p:ext uri="{BB962C8B-B14F-4D97-AF65-F5344CB8AC3E}">
        <p14:creationId xmlns:p14="http://schemas.microsoft.com/office/powerpoint/2010/main" val="20123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up)">
                                      <p:cBhvr>
                                        <p:cTn id="7" dur="500"/>
                                        <p:tgtEl>
                                          <p:spTgt spid="14339">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wipe(up)">
                                      <p:cBhvr>
                                        <p:cTn id="10" dur="500"/>
                                        <p:tgtEl>
                                          <p:spTgt spid="14339">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animEffect transition="in" filter="wipe(up)">
                                      <p:cBhvr>
                                        <p:cTn id="13"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Soul Powers</a:t>
            </a:r>
          </a:p>
        </p:txBody>
      </p:sp>
      <p:sp>
        <p:nvSpPr>
          <p:cNvPr id="14339" name="Rectangle 3"/>
          <p:cNvSpPr>
            <a:spLocks noGrp="1" noChangeArrowheads="1"/>
          </p:cNvSpPr>
          <p:nvPr>
            <p:ph idx="1"/>
          </p:nvPr>
        </p:nvSpPr>
        <p:spPr>
          <a:xfrm>
            <a:off x="2438400" y="1905000"/>
            <a:ext cx="7315200" cy="31242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Most of our health, good or bad, </a:t>
            </a: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is the result of three Soul powers: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Emotion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Belief</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Connection to Spirit</a:t>
            </a: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82712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500"/>
                                        <p:tgtEl>
                                          <p:spTgt spid="143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fade">
                                      <p:cBhvr>
                                        <p:cTn id="15" dur="500"/>
                                        <p:tgtEl>
                                          <p:spTgt spid="1433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339">
                                            <p:txEl>
                                              <p:pRg st="5" end="5"/>
                                            </p:txEl>
                                          </p:spTgt>
                                        </p:tgtEl>
                                        <p:attrNameLst>
                                          <p:attrName>style.visibility</p:attrName>
                                        </p:attrNameLst>
                                      </p:cBhvr>
                                      <p:to>
                                        <p:strVal val="visible"/>
                                      </p:to>
                                    </p:set>
                                    <p:animEffect transition="in" filter="fade">
                                      <p:cBhvr>
                                        <p:cTn id="20" dur="500"/>
                                        <p:tgtEl>
                                          <p:spTgt spid="1433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339">
                                            <p:txEl>
                                              <p:pRg st="7" end="7"/>
                                            </p:txEl>
                                          </p:spTgt>
                                        </p:tgtEl>
                                        <p:attrNameLst>
                                          <p:attrName>style.visibility</p:attrName>
                                        </p:attrNameLst>
                                      </p:cBhvr>
                                      <p:to>
                                        <p:strVal val="visible"/>
                                      </p:to>
                                    </p:set>
                                    <p:animEffect transition="in" filter="fade">
                                      <p:cBhvr>
                                        <p:cTn id="25"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Emotions Can Kill or Heal</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Anita </a:t>
            </a:r>
            <a:r>
              <a:rPr lang="en-US" sz="2400" dirty="0" err="1">
                <a:solidFill>
                  <a:srgbClr val="FFFFFF"/>
                </a:solidFill>
                <a:ea typeface="Calibri" panose="020F0502020204030204" pitchFamily="34" charset="0"/>
                <a:cs typeface="Calibri" panose="020F0502020204030204" pitchFamily="34" charset="0"/>
              </a:rPr>
              <a:t>Moorjani</a:t>
            </a:r>
            <a:r>
              <a:rPr lang="en-US" sz="2400" dirty="0">
                <a:solidFill>
                  <a:srgbClr val="FFFFFF"/>
                </a:solidFill>
                <a:ea typeface="Calibri" panose="020F0502020204030204" pitchFamily="34" charset="0"/>
                <a:cs typeface="Calibri" panose="020F0502020204030204" pitchFamily="34" charset="0"/>
              </a:rPr>
              <a:t>—Fear killed her and love healed her</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Stress—the result of </a:t>
            </a:r>
            <a:r>
              <a:rPr lang="en-US" sz="2400" u="sng" dirty="0">
                <a:solidFill>
                  <a:srgbClr val="FFFFFF"/>
                </a:solidFill>
                <a:ea typeface="Calibri" panose="020F0502020204030204" pitchFamily="34" charset="0"/>
                <a:cs typeface="Calibri" panose="020F0502020204030204" pitchFamily="34" charset="0"/>
              </a:rPr>
              <a:t>a potent mixture of negative emotions</a:t>
            </a:r>
            <a:r>
              <a:rPr lang="en-US" sz="2400" dirty="0">
                <a:solidFill>
                  <a:srgbClr val="FFFFFF"/>
                </a:solidFill>
                <a:ea typeface="Calibri" panose="020F0502020204030204" pitchFamily="34" charset="0"/>
                <a:cs typeface="Calibri" panose="020F0502020204030204" pitchFamily="34" charset="0"/>
              </a:rPr>
              <a:t>—is believed to be the primary cause of </a:t>
            </a:r>
            <a:r>
              <a:rPr lang="en-US" sz="2400" i="1" dirty="0">
                <a:solidFill>
                  <a:srgbClr val="FFFFFF"/>
                </a:solidFill>
                <a:ea typeface="Calibri" panose="020F0502020204030204" pitchFamily="34" charset="0"/>
                <a:cs typeface="Calibri" panose="020F0502020204030204" pitchFamily="34" charset="0"/>
              </a:rPr>
              <a:t>85% to 95%</a:t>
            </a:r>
            <a:r>
              <a:rPr lang="en-US" sz="2400" dirty="0">
                <a:solidFill>
                  <a:srgbClr val="FFFFFF"/>
                </a:solidFill>
                <a:ea typeface="Calibri" panose="020F0502020204030204" pitchFamily="34" charset="0"/>
                <a:cs typeface="Calibri" panose="020F0502020204030204" pitchFamily="34" charset="0"/>
              </a:rPr>
              <a:t> of all ill-health, disease, and premature death from illnesses including cancer</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The decades long Grant Study showed a conclusive connection between negative emotional health and poor physical health and premature death</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95159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Program Goals for You</a:t>
            </a:r>
          </a:p>
        </p:txBody>
      </p:sp>
      <p:sp>
        <p:nvSpPr>
          <p:cNvPr id="16391" name="Text Box 1029"/>
          <p:cNvSpPr txBox="1">
            <a:spLocks noChangeArrowheads="1"/>
          </p:cNvSpPr>
          <p:nvPr/>
        </p:nvSpPr>
        <p:spPr bwMode="auto">
          <a:xfrm>
            <a:off x="609600" y="2362200"/>
            <a:ext cx="10972800" cy="4031873"/>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Understand your power for unlimited self-healing </a:t>
            </a:r>
          </a:p>
          <a:p>
            <a:pPr algn="ctr">
              <a:spcBef>
                <a:spcPts val="600"/>
              </a:spcBef>
            </a:pPr>
            <a:r>
              <a:rPr lang="en-US" dirty="0">
                <a:latin typeface="Tahoma" pitchFamily="34" charset="0"/>
              </a:rPr>
              <a:t>as revealed in physics and spiritual science </a:t>
            </a:r>
          </a:p>
          <a:p>
            <a:pPr algn="ctr">
              <a:spcBef>
                <a:spcPts val="600"/>
              </a:spcBef>
            </a:pPr>
            <a:endParaRPr lang="en-US" dirty="0">
              <a:latin typeface="Tahoma" pitchFamily="34" charset="0"/>
              <a:ea typeface="Tahoma" panose="020B0604030504040204" pitchFamily="34" charset="0"/>
              <a:cs typeface="Tahoma" panose="020B0604030504040204" pitchFamily="34" charset="0"/>
            </a:endParaRPr>
          </a:p>
          <a:p>
            <a:pPr algn="ctr">
              <a:spcBef>
                <a:spcPts val="600"/>
              </a:spcBef>
            </a:pPr>
            <a:r>
              <a:rPr lang="en-US" dirty="0">
                <a:latin typeface="Tahoma" pitchFamily="34" charset="0"/>
                <a:ea typeface="Tahoma" panose="020B0604030504040204" pitchFamily="34" charset="0"/>
                <a:cs typeface="Tahoma" panose="020B0604030504040204" pitchFamily="34" charset="0"/>
              </a:rPr>
              <a:t>Explore the healing power of emotion, belief, and connection to Spirit</a:t>
            </a:r>
          </a:p>
          <a:p>
            <a:pPr algn="ctr">
              <a:spcBef>
                <a:spcPts val="600"/>
              </a:spcBef>
            </a:pPr>
            <a:endParaRPr lang="en-US" dirty="0">
              <a:latin typeface="Tahoma" pitchFamily="34" charset="0"/>
              <a:ea typeface="Tahoma" panose="020B0604030504040204" pitchFamily="34" charset="0"/>
              <a:cs typeface="Tahoma" panose="020B0604030504040204" pitchFamily="34" charset="0"/>
            </a:endParaRPr>
          </a:p>
          <a:p>
            <a:pPr algn="ctr">
              <a:spcBef>
                <a:spcPts val="600"/>
              </a:spcBef>
            </a:pPr>
            <a:r>
              <a:rPr lang="en-US" dirty="0">
                <a:latin typeface="Tahoma" pitchFamily="34" charset="0"/>
                <a:ea typeface="Tahoma" panose="020B0604030504040204" pitchFamily="34" charset="0"/>
                <a:cs typeface="Tahoma" panose="020B0604030504040204" pitchFamily="34" charset="0"/>
              </a:rPr>
              <a:t>Learn techniques to methodically use those transformative powers</a:t>
            </a:r>
          </a:p>
          <a:p>
            <a:pPr algn="ctr">
              <a:spcBef>
                <a:spcPts val="600"/>
              </a:spcBef>
            </a:pPr>
            <a:endParaRPr lang="en-US" dirty="0">
              <a:latin typeface="Tahoma" pitchFamily="34" charset="0"/>
              <a:ea typeface="Tahoma" panose="020B0604030504040204" pitchFamily="34" charset="0"/>
              <a:cs typeface="Tahoma" panose="020B0604030504040204" pitchFamily="34" charset="0"/>
            </a:endParaRPr>
          </a:p>
          <a:p>
            <a:pPr algn="ctr">
              <a:spcBef>
                <a:spcPts val="600"/>
              </a:spcBef>
            </a:pPr>
            <a:r>
              <a:rPr lang="en-US" dirty="0">
                <a:latin typeface="Tahoma" pitchFamily="34" charset="0"/>
                <a:ea typeface="Tahoma" panose="020B0604030504040204" pitchFamily="34" charset="0"/>
                <a:cs typeface="Tahoma" panose="020B0604030504040204" pitchFamily="34" charset="0"/>
              </a:rPr>
              <a:t>Create your own self-healing plan</a:t>
            </a:r>
          </a:p>
          <a:p>
            <a:pPr algn="ctr">
              <a:spcBef>
                <a:spcPts val="600"/>
              </a:spcBef>
            </a:pPr>
            <a:endParaRPr lang="en-US" dirty="0">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91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1" end="1"/>
                                            </p:txEl>
                                          </p:spTgt>
                                        </p:tgtEl>
                                        <p:attrNameLst>
                                          <p:attrName>style.visibility</p:attrName>
                                        </p:attrNameLst>
                                      </p:cBhvr>
                                      <p:to>
                                        <p:strVal val="visible"/>
                                      </p:to>
                                    </p:set>
                                    <p:animEffect transition="in" filter="fade">
                                      <p:cBhvr>
                                        <p:cTn id="10" dur="500"/>
                                        <p:tgtEl>
                                          <p:spTgt spid="163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91">
                                            <p:txEl>
                                              <p:pRg st="3" end="3"/>
                                            </p:txEl>
                                          </p:spTgt>
                                        </p:tgtEl>
                                        <p:attrNameLst>
                                          <p:attrName>style.visibility</p:attrName>
                                        </p:attrNameLst>
                                      </p:cBhvr>
                                      <p:to>
                                        <p:strVal val="visible"/>
                                      </p:to>
                                    </p:set>
                                    <p:animEffect transition="in" filter="fade">
                                      <p:cBhvr>
                                        <p:cTn id="13" dur="500"/>
                                        <p:tgtEl>
                                          <p:spTgt spid="1639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391">
                                            <p:txEl>
                                              <p:pRg st="5" end="5"/>
                                            </p:txEl>
                                          </p:spTgt>
                                        </p:tgtEl>
                                        <p:attrNameLst>
                                          <p:attrName>style.visibility</p:attrName>
                                        </p:attrNameLst>
                                      </p:cBhvr>
                                      <p:to>
                                        <p:strVal val="visible"/>
                                      </p:to>
                                    </p:set>
                                    <p:animEffect transition="in" filter="fade">
                                      <p:cBhvr>
                                        <p:cTn id="16" dur="500"/>
                                        <p:tgtEl>
                                          <p:spTgt spid="16391">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391">
                                            <p:txEl>
                                              <p:pRg st="7" end="7"/>
                                            </p:txEl>
                                          </p:spTgt>
                                        </p:tgtEl>
                                        <p:attrNameLst>
                                          <p:attrName>style.visibility</p:attrName>
                                        </p:attrNameLst>
                                      </p:cBhvr>
                                      <p:to>
                                        <p:strVal val="visible"/>
                                      </p:to>
                                    </p:set>
                                    <p:animEffect transition="in" filter="fade">
                                      <p:cBhvr>
                                        <p:cTn id="19" dur="500"/>
                                        <p:tgtEl>
                                          <p:spTgt spid="163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What is emotion?</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Emotion is the movement of life force </a:t>
            </a: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in the astral body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Moving upward or downward</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Moving in consistent patterns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Which affect, positively or negatively,</a:t>
            </a: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consistent areas of the physical body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86316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500"/>
                                        <p:tgtEl>
                                          <p:spTgt spid="143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fade">
                                      <p:cBhvr>
                                        <p:cTn id="15" dur="500"/>
                                        <p:tgtEl>
                                          <p:spTgt spid="1433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339">
                                            <p:txEl>
                                              <p:pRg st="5" end="5"/>
                                            </p:txEl>
                                          </p:spTgt>
                                        </p:tgtEl>
                                        <p:attrNameLst>
                                          <p:attrName>style.visibility</p:attrName>
                                        </p:attrNameLst>
                                      </p:cBhvr>
                                      <p:to>
                                        <p:strVal val="visible"/>
                                      </p:to>
                                    </p:set>
                                    <p:animEffect transition="in" filter="fade">
                                      <p:cBhvr>
                                        <p:cTn id="20" dur="500"/>
                                        <p:tgtEl>
                                          <p:spTgt spid="1433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339">
                                            <p:txEl>
                                              <p:pRg st="7" end="7"/>
                                            </p:txEl>
                                          </p:spTgt>
                                        </p:tgtEl>
                                        <p:attrNameLst>
                                          <p:attrName>style.visibility</p:attrName>
                                        </p:attrNameLst>
                                      </p:cBhvr>
                                      <p:to>
                                        <p:strVal val="visible"/>
                                      </p:to>
                                    </p:set>
                                    <p:animEffect transition="in" filter="fade">
                                      <p:cBhvr>
                                        <p:cTn id="25" dur="500"/>
                                        <p:tgtEl>
                                          <p:spTgt spid="14339">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339">
                                            <p:txEl>
                                              <p:pRg st="8" end="8"/>
                                            </p:txEl>
                                          </p:spTgt>
                                        </p:tgtEl>
                                        <p:attrNameLst>
                                          <p:attrName>style.visibility</p:attrName>
                                        </p:attrNameLst>
                                      </p:cBhvr>
                                      <p:to>
                                        <p:strVal val="visible"/>
                                      </p:to>
                                    </p:set>
                                    <p:animEffect transition="in" filter="fade">
                                      <p:cBhvr>
                                        <p:cTn id="28"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Negative Emotion v. Positive Emotion</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Negative emotions are negative because we don’t like how they “feel” but they are also negative because they </a:t>
            </a:r>
            <a:r>
              <a:rPr lang="en-US" sz="2400" i="1" dirty="0">
                <a:solidFill>
                  <a:srgbClr val="FFFFFF"/>
                </a:solidFill>
                <a:ea typeface="Calibri" panose="020F0502020204030204" pitchFamily="34" charset="0"/>
                <a:cs typeface="Calibri" panose="020F0502020204030204" pitchFamily="34" charset="0"/>
              </a:rPr>
              <a:t>disrupt </a:t>
            </a:r>
            <a:r>
              <a:rPr lang="en-US" sz="2400" dirty="0">
                <a:solidFill>
                  <a:srgbClr val="FFFFFF"/>
                </a:solidFill>
                <a:ea typeface="Calibri" panose="020F0502020204030204" pitchFamily="34" charset="0"/>
                <a:cs typeface="Calibri" panose="020F0502020204030204" pitchFamily="34" charset="0"/>
              </a:rPr>
              <a:t>our life force’s ability to coordinate and execute life-processes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Positive emotions not only feel better but they </a:t>
            </a:r>
            <a:r>
              <a:rPr lang="en-US" sz="2400" i="1" dirty="0">
                <a:solidFill>
                  <a:srgbClr val="FFFFFF"/>
                </a:solidFill>
                <a:ea typeface="Calibri" panose="020F0502020204030204" pitchFamily="34" charset="0"/>
                <a:cs typeface="Calibri" panose="020F0502020204030204" pitchFamily="34" charset="0"/>
              </a:rPr>
              <a:t>support </a:t>
            </a:r>
            <a:r>
              <a:rPr lang="en-US" sz="2400" dirty="0">
                <a:solidFill>
                  <a:srgbClr val="FFFFFF"/>
                </a:solidFill>
                <a:ea typeface="Calibri" panose="020F0502020204030204" pitchFamily="34" charset="0"/>
                <a:cs typeface="Calibri" panose="020F0502020204030204" pitchFamily="34" charset="0"/>
              </a:rPr>
              <a:t>our life force’s ability to coordinate and execute life-processes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83731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fade">
                                      <p:cBhvr>
                                        <p:cTn id="1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Short-Term and Long-Term Effect</a:t>
            </a:r>
          </a:p>
        </p:txBody>
      </p:sp>
      <p:sp>
        <p:nvSpPr>
          <p:cNvPr id="14339" name="Rectangle 3"/>
          <p:cNvSpPr>
            <a:spLocks noGrp="1" noChangeArrowheads="1"/>
          </p:cNvSpPr>
          <p:nvPr>
            <p:ph idx="1"/>
          </p:nvPr>
        </p:nvSpPr>
        <p:spPr>
          <a:xfrm>
            <a:off x="2438400" y="1676400"/>
            <a:ext cx="7315200" cy="41910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Strong negative emotion powerfully disrupts life-process coordination and execution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If short-term, any disruption can be reversed by the return of steady, positive, harmonious emotion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If long-term, however, continuous disruption leads to cellular breakdown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Cellular breakdown is the beginning of all disease and can lead to terminal illness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7288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Negative Emotion and Mood</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A habit of strong and </a:t>
            </a:r>
            <a:r>
              <a:rPr lang="en-US" sz="2400" i="1" dirty="0">
                <a:solidFill>
                  <a:srgbClr val="FFFFFF"/>
                </a:solidFill>
                <a:ea typeface="Calibri" panose="020F0502020204030204" pitchFamily="34" charset="0"/>
                <a:cs typeface="Calibri" panose="020F0502020204030204" pitchFamily="34" charset="0"/>
              </a:rPr>
              <a:t>frequent </a:t>
            </a:r>
            <a:r>
              <a:rPr lang="en-US" sz="2400" dirty="0">
                <a:solidFill>
                  <a:srgbClr val="FFFFFF"/>
                </a:solidFill>
                <a:ea typeface="Calibri" panose="020F0502020204030204" pitchFamily="34" charset="0"/>
                <a:cs typeface="Calibri" panose="020F0502020204030204" pitchFamily="34" charset="0"/>
              </a:rPr>
              <a:t>negative emotional responses to life situations, such as fear, anger, anxiety, or hatred leads to cellular breakdown and disease</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Mild but </a:t>
            </a:r>
            <a:r>
              <a:rPr lang="en-US" sz="2400" i="1" dirty="0">
                <a:solidFill>
                  <a:srgbClr val="FFFFFF"/>
                </a:solidFill>
                <a:ea typeface="Calibri" panose="020F0502020204030204" pitchFamily="34" charset="0"/>
                <a:cs typeface="Calibri" panose="020F0502020204030204" pitchFamily="34" charset="0"/>
              </a:rPr>
              <a:t>continuous</a:t>
            </a:r>
            <a:r>
              <a:rPr lang="en-US" sz="2400" dirty="0">
                <a:solidFill>
                  <a:srgbClr val="FFFFFF"/>
                </a:solidFill>
                <a:ea typeface="Calibri" panose="020F0502020204030204" pitchFamily="34" charset="0"/>
                <a:cs typeface="Calibri" panose="020F0502020204030204" pitchFamily="34" charset="0"/>
              </a:rPr>
              <a:t> negative emotion, otherwise known as mood, such as sadness, depression, despair, shame, or grief (often harbored in secret or not even recognized) will also lead to cellular breakdown and disease</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6752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How to Overcome Negative Emotions</a:t>
            </a:r>
          </a:p>
        </p:txBody>
      </p:sp>
      <p:sp>
        <p:nvSpPr>
          <p:cNvPr id="14339" name="Rectangle 3"/>
          <p:cNvSpPr>
            <a:spLocks noGrp="1" noChangeArrowheads="1"/>
          </p:cNvSpPr>
          <p:nvPr>
            <p:ph idx="1"/>
          </p:nvPr>
        </p:nvSpPr>
        <p:spPr>
          <a:xfrm>
            <a:off x="2438400" y="2057400"/>
            <a:ext cx="7315200" cy="38100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Most people think they must change the life circumstances that they believe are causing their negative emotions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Many people try to “release” negative emotions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The most effective way to overcome negative emotions, however, is to create or cultivate positive emotions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9506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Lift Your Energy</a:t>
            </a:r>
          </a:p>
        </p:txBody>
      </p:sp>
      <p:sp>
        <p:nvSpPr>
          <p:cNvPr id="14339" name="Rectangle 3"/>
          <p:cNvSpPr>
            <a:spLocks noGrp="1" noChangeArrowheads="1"/>
          </p:cNvSpPr>
          <p:nvPr>
            <p:ph idx="1"/>
          </p:nvPr>
        </p:nvSpPr>
        <p:spPr>
          <a:xfrm>
            <a:off x="2438400" y="2193758"/>
            <a:ext cx="7315200" cy="3978442"/>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Energy and joy go hand in hand. –Yogananda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Work </a:t>
            </a:r>
            <a:r>
              <a:rPr lang="en-US" sz="2400" i="1" dirty="0">
                <a:solidFill>
                  <a:srgbClr val="FFFFFF"/>
                </a:solidFill>
                <a:ea typeface="Calibri" panose="020F0502020204030204" pitchFamily="34" charset="0"/>
                <a:cs typeface="Calibri" panose="020F0502020204030204" pitchFamily="34" charset="0"/>
              </a:rPr>
              <a:t>directly</a:t>
            </a:r>
            <a:r>
              <a:rPr lang="en-US" sz="2400" dirty="0">
                <a:solidFill>
                  <a:srgbClr val="FFFFFF"/>
                </a:solidFill>
                <a:ea typeface="Calibri" panose="020F0502020204030204" pitchFamily="34" charset="0"/>
                <a:cs typeface="Calibri" panose="020F0502020204030204" pitchFamily="34" charset="0"/>
              </a:rPr>
              <a:t> with life force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Increase your flow of life force by energization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Say “yes” to life</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4604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Lift Your Heart</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Joy and energy go hand in hand. –Yogananda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Consciously lift your heart through singing and chanting</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Get a positive “sound track” going every day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1962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fade">
                                      <p:cBhvr>
                                        <p:cTn id="12" dur="500"/>
                                        <p:tgtEl>
                                          <p:spTgt spid="143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animEffect transition="in" filter="fade">
                                      <p:cBhvr>
                                        <p:cTn id="1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I Awake in Thy Light</a:t>
            </a:r>
          </a:p>
        </p:txBody>
      </p:sp>
      <p:sp>
        <p:nvSpPr>
          <p:cNvPr id="14339" name="Rectangle 3"/>
          <p:cNvSpPr>
            <a:spLocks noGrp="1" noChangeArrowheads="1"/>
          </p:cNvSpPr>
          <p:nvPr>
            <p:ph idx="1"/>
          </p:nvPr>
        </p:nvSpPr>
        <p:spPr>
          <a:xfrm>
            <a:off x="914400" y="2286000"/>
            <a:ext cx="3200400" cy="2286000"/>
          </a:xfrm>
        </p:spPr>
        <p:txBody>
          <a:bodyPr/>
          <a:lstStyle/>
          <a:p>
            <a:pPr marL="0" indent="0" algn="l">
              <a:buNone/>
            </a:pPr>
            <a:r>
              <a:rPr lang="en-US" sz="2400" b="0" i="0" dirty="0">
                <a:solidFill>
                  <a:srgbClr val="FFFFFF"/>
                </a:solidFill>
                <a:effectLst/>
              </a:rPr>
              <a:t>I awake in Thy Light!</a:t>
            </a:r>
          </a:p>
          <a:p>
            <a:pPr marL="0" indent="0" algn="l">
              <a:buNone/>
            </a:pPr>
            <a:r>
              <a:rPr lang="en-US" sz="2400" b="0" i="0" dirty="0">
                <a:solidFill>
                  <a:srgbClr val="FFFFFF"/>
                </a:solidFill>
                <a:effectLst/>
              </a:rPr>
              <a:t>I awake in Thy Light!</a:t>
            </a:r>
          </a:p>
          <a:p>
            <a:pPr marL="0" indent="0" algn="l">
              <a:buNone/>
            </a:pPr>
            <a:r>
              <a:rPr lang="en-US" sz="2400" b="0" i="0" dirty="0">
                <a:solidFill>
                  <a:srgbClr val="FFFFFF"/>
                </a:solidFill>
                <a:effectLst/>
              </a:rPr>
              <a:t>I am joyful, I am free,</a:t>
            </a:r>
          </a:p>
          <a:p>
            <a:pPr marL="0" indent="0" algn="l">
              <a:buNone/>
            </a:pPr>
            <a:r>
              <a:rPr lang="en-US" sz="2400" b="0" i="0" dirty="0">
                <a:solidFill>
                  <a:srgbClr val="FFFFFF"/>
                </a:solidFill>
                <a:effectLst/>
              </a:rPr>
              <a:t>I awake in Thy Light!</a:t>
            </a:r>
          </a:p>
          <a:p>
            <a:pPr marL="0" indent="0" algn="l">
              <a:buNone/>
            </a:pPr>
            <a:r>
              <a:rPr lang="en-US" sz="2000" b="0" i="0" dirty="0">
                <a:solidFill>
                  <a:srgbClr val="FFFFFF"/>
                </a:solidFill>
                <a:effectLst/>
              </a:rPr>
              <a:t> </a:t>
            </a:r>
          </a:p>
          <a:p>
            <a:pPr marL="0" indent="0" algn="ctr">
              <a:buNone/>
            </a:pPr>
            <a:endParaRPr lang="en-US" sz="2400" dirty="0">
              <a:solidFill>
                <a:srgbClr val="FFFFFF"/>
              </a:solidFill>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
        <p:nvSpPr>
          <p:cNvPr id="4" name="Rectangle 3">
            <a:extLst>
              <a:ext uri="{FF2B5EF4-FFF2-40B4-BE49-F238E27FC236}">
                <a16:creationId xmlns:a16="http://schemas.microsoft.com/office/drawing/2014/main" id="{E3771FC7-60C0-4E78-81E5-9E1A4B4F89DF}"/>
              </a:ext>
            </a:extLst>
          </p:cNvPr>
          <p:cNvSpPr txBox="1">
            <a:spLocks noChangeArrowheads="1"/>
          </p:cNvSpPr>
          <p:nvPr/>
        </p:nvSpPr>
        <p:spPr bwMode="auto">
          <a:xfrm>
            <a:off x="4495800" y="2286000"/>
            <a:ext cx="34290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FontTx/>
              <a:buNone/>
            </a:pPr>
            <a:r>
              <a:rPr lang="en-US" sz="2400" kern="0" dirty="0">
                <a:solidFill>
                  <a:srgbClr val="FFFFFF"/>
                </a:solidFill>
              </a:rPr>
              <a:t>I awake in Thy Love!</a:t>
            </a:r>
          </a:p>
          <a:p>
            <a:pPr marL="0" indent="0">
              <a:buFontTx/>
              <a:buNone/>
            </a:pPr>
            <a:r>
              <a:rPr lang="en-US" sz="2400" kern="0" dirty="0">
                <a:solidFill>
                  <a:srgbClr val="FFFFFF"/>
                </a:solidFill>
              </a:rPr>
              <a:t>I awake in Thy Love!</a:t>
            </a:r>
          </a:p>
          <a:p>
            <a:pPr marL="0" indent="0">
              <a:buFontTx/>
              <a:buNone/>
            </a:pPr>
            <a:r>
              <a:rPr lang="en-US" sz="2400" kern="0" dirty="0">
                <a:solidFill>
                  <a:srgbClr val="FFFFFF"/>
                </a:solidFill>
              </a:rPr>
              <a:t>I am joyful, I am free,</a:t>
            </a:r>
          </a:p>
          <a:p>
            <a:pPr marL="0" indent="0">
              <a:buFontTx/>
              <a:buNone/>
            </a:pPr>
            <a:r>
              <a:rPr lang="en-US" sz="2400" kern="0" dirty="0">
                <a:solidFill>
                  <a:srgbClr val="FFFFFF"/>
                </a:solidFill>
              </a:rPr>
              <a:t>I awake in in Thy Love!</a:t>
            </a:r>
          </a:p>
          <a:p>
            <a:pPr marL="0" indent="0" algn="ctr">
              <a:buFontTx/>
              <a:buNone/>
            </a:pPr>
            <a:endParaRPr lang="en-US" sz="2400" kern="0" dirty="0">
              <a:solidFill>
                <a:srgbClr val="FFFFFF"/>
              </a:solidFill>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
        <p:nvSpPr>
          <p:cNvPr id="5" name="Rectangle 3">
            <a:extLst>
              <a:ext uri="{FF2B5EF4-FFF2-40B4-BE49-F238E27FC236}">
                <a16:creationId xmlns:a16="http://schemas.microsoft.com/office/drawing/2014/main" id="{0E1C37D6-881F-49CB-A809-8D89F9C02196}"/>
              </a:ext>
            </a:extLst>
          </p:cNvPr>
          <p:cNvSpPr txBox="1">
            <a:spLocks noChangeArrowheads="1"/>
          </p:cNvSpPr>
          <p:nvPr/>
        </p:nvSpPr>
        <p:spPr bwMode="auto">
          <a:xfrm>
            <a:off x="8077200" y="2286000"/>
            <a:ext cx="3200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FontTx/>
              <a:buNone/>
            </a:pPr>
            <a:r>
              <a:rPr lang="en-US" sz="2400" kern="0" dirty="0">
                <a:solidFill>
                  <a:srgbClr val="FFFFFF"/>
                </a:solidFill>
              </a:rPr>
              <a:t>I awake in Thy Joy!</a:t>
            </a:r>
          </a:p>
          <a:p>
            <a:pPr marL="0" indent="0">
              <a:buFontTx/>
              <a:buNone/>
            </a:pPr>
            <a:r>
              <a:rPr lang="en-US" sz="2400" kern="0" dirty="0">
                <a:solidFill>
                  <a:srgbClr val="FFFFFF"/>
                </a:solidFill>
              </a:rPr>
              <a:t>I awake in Thy Joy!</a:t>
            </a:r>
          </a:p>
          <a:p>
            <a:pPr marL="0" indent="0">
              <a:buFontTx/>
              <a:buNone/>
            </a:pPr>
            <a:r>
              <a:rPr lang="en-US" sz="2400" kern="0" dirty="0">
                <a:solidFill>
                  <a:srgbClr val="FFFFFF"/>
                </a:solidFill>
              </a:rPr>
              <a:t>I am joyful, I am free,</a:t>
            </a:r>
          </a:p>
          <a:p>
            <a:pPr marL="0" indent="0">
              <a:buFontTx/>
              <a:buNone/>
            </a:pPr>
            <a:r>
              <a:rPr lang="en-US" sz="2400" kern="0" dirty="0">
                <a:solidFill>
                  <a:srgbClr val="FFFFFF"/>
                </a:solidFill>
              </a:rPr>
              <a:t>I awake in Thy Joy!</a:t>
            </a:r>
          </a:p>
          <a:p>
            <a:pPr marL="0" indent="0" algn="ctr">
              <a:buFontTx/>
              <a:buNone/>
            </a:pPr>
            <a:endParaRPr lang="en-US" sz="2400" kern="0" dirty="0">
              <a:solidFill>
                <a:srgbClr val="FFFFFF"/>
              </a:solidFill>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Tree>
    <p:extLst>
      <p:ext uri="{BB962C8B-B14F-4D97-AF65-F5344CB8AC3E}">
        <p14:creationId xmlns:p14="http://schemas.microsoft.com/office/powerpoint/2010/main" val="2322097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Next Step for Your </a:t>
            </a:r>
            <a:br>
              <a:rPr lang="en-US" dirty="0"/>
            </a:br>
            <a:r>
              <a:rPr lang="en-US" dirty="0"/>
              <a:t>Personal Self-Healing Plan</a:t>
            </a:r>
          </a:p>
        </p:txBody>
      </p:sp>
      <p:sp>
        <p:nvSpPr>
          <p:cNvPr id="16391" name="Text Box 1029"/>
          <p:cNvSpPr txBox="1">
            <a:spLocks noChangeArrowheads="1"/>
          </p:cNvSpPr>
          <p:nvPr/>
        </p:nvSpPr>
        <p:spPr bwMode="auto">
          <a:xfrm>
            <a:off x="1066800" y="2362200"/>
            <a:ext cx="4267200" cy="3939540"/>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In your journal:</a:t>
            </a:r>
          </a:p>
          <a:p>
            <a:pPr algn="ctr">
              <a:spcBef>
                <a:spcPts val="600"/>
              </a:spcBef>
            </a:pPr>
            <a:r>
              <a:rPr lang="en-US" dirty="0">
                <a:latin typeface="Tahoma" pitchFamily="34" charset="0"/>
              </a:rPr>
              <a:t>List the practices or techniques for cultivating positive emotions, just shared, that appeal to you. </a:t>
            </a:r>
          </a:p>
          <a:p>
            <a:pPr algn="ctr">
              <a:spcBef>
                <a:spcPts val="600"/>
              </a:spcBef>
            </a:pPr>
            <a:r>
              <a:rPr lang="en-US" dirty="0">
                <a:latin typeface="Tahoma" pitchFamily="34" charset="0"/>
              </a:rPr>
              <a:t>Include other practices or techniques for cultivating positive emotions that appeal to you which you already know or practice.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8D914BDF-D817-4C45-B9E1-19C1A2430BAB}"/>
              </a:ext>
            </a:extLst>
          </p:cNvPr>
          <p:cNvSpPr txBox="1">
            <a:spLocks noChangeArrowheads="1"/>
          </p:cNvSpPr>
          <p:nvPr/>
        </p:nvSpPr>
        <p:spPr>
          <a:xfrm>
            <a:off x="6096000" y="2362200"/>
            <a:ext cx="5029200" cy="1600200"/>
          </a:xfrm>
          <a:prstGeom prst="rect">
            <a:avLst/>
          </a:prstGeom>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lgn="ctr" eaLnBrk="1" hangingPunct="1">
              <a:spcBef>
                <a:spcPts val="0"/>
              </a:spcBef>
              <a:buFontTx/>
              <a:buNone/>
            </a:pPr>
            <a:r>
              <a:rPr lang="en-US" sz="2400" kern="0" dirty="0">
                <a:solidFill>
                  <a:srgbClr val="FFFFFF"/>
                </a:solidFill>
                <a:ea typeface="Calibri" panose="020F0502020204030204" pitchFamily="34" charset="0"/>
                <a:cs typeface="Calibri" panose="020F0502020204030204" pitchFamily="34" charset="0"/>
              </a:rPr>
              <a:t>Increase your flow of life force by energization</a:t>
            </a: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r>
              <a:rPr lang="en-US" sz="2400" kern="0" dirty="0">
                <a:solidFill>
                  <a:srgbClr val="FFFFFF"/>
                </a:solidFill>
                <a:ea typeface="Calibri" panose="020F0502020204030204" pitchFamily="34" charset="0"/>
                <a:cs typeface="Calibri" panose="020F0502020204030204" pitchFamily="34" charset="0"/>
              </a:rPr>
              <a:t>Say “yes” to life</a:t>
            </a: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
        <p:nvSpPr>
          <p:cNvPr id="5" name="Rectangle 3">
            <a:extLst>
              <a:ext uri="{FF2B5EF4-FFF2-40B4-BE49-F238E27FC236}">
                <a16:creationId xmlns:a16="http://schemas.microsoft.com/office/drawing/2014/main" id="{1632E05E-53E4-4622-8831-E5F6C0E731CA}"/>
              </a:ext>
            </a:extLst>
          </p:cNvPr>
          <p:cNvSpPr txBox="1">
            <a:spLocks noChangeArrowheads="1"/>
          </p:cNvSpPr>
          <p:nvPr/>
        </p:nvSpPr>
        <p:spPr>
          <a:xfrm>
            <a:off x="6096000" y="3505200"/>
            <a:ext cx="4724400" cy="2362200"/>
          </a:xfrm>
          <a:prstGeom prst="rect">
            <a:avLst/>
          </a:prstGeom>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r>
              <a:rPr lang="en-US" sz="2400" kern="0" dirty="0">
                <a:solidFill>
                  <a:srgbClr val="FFFFFF"/>
                </a:solidFill>
                <a:ea typeface="Calibri" panose="020F0502020204030204" pitchFamily="34" charset="0"/>
                <a:cs typeface="Calibri" panose="020F0502020204030204" pitchFamily="34" charset="0"/>
              </a:rPr>
              <a:t>Consciously lift your heart through singing and chanting</a:t>
            </a: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r>
              <a:rPr lang="en-US" sz="2400" kern="0" dirty="0">
                <a:solidFill>
                  <a:srgbClr val="FFFFFF"/>
                </a:solidFill>
                <a:ea typeface="Calibri" panose="020F0502020204030204" pitchFamily="34" charset="0"/>
                <a:cs typeface="Calibri" panose="020F0502020204030204" pitchFamily="34" charset="0"/>
              </a:rPr>
              <a:t>Get a positive “sound track” going every day</a:t>
            </a: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Tree>
    <p:extLst>
      <p:ext uri="{BB962C8B-B14F-4D97-AF65-F5344CB8AC3E}">
        <p14:creationId xmlns:p14="http://schemas.microsoft.com/office/powerpoint/2010/main" val="22099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1" end="1"/>
                                            </p:txEl>
                                          </p:spTgt>
                                        </p:tgtEl>
                                        <p:attrNameLst>
                                          <p:attrName>style.visibility</p:attrName>
                                        </p:attrNameLst>
                                      </p:cBhvr>
                                      <p:to>
                                        <p:strVal val="visible"/>
                                      </p:to>
                                    </p:set>
                                    <p:animEffect transition="in" filter="fade">
                                      <p:cBhvr>
                                        <p:cTn id="10" dur="500"/>
                                        <p:tgtEl>
                                          <p:spTgt spid="163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91">
                                            <p:txEl>
                                              <p:pRg st="2" end="2"/>
                                            </p:txEl>
                                          </p:spTgt>
                                        </p:tgtEl>
                                        <p:attrNameLst>
                                          <p:attrName>style.visibility</p:attrName>
                                        </p:attrNameLst>
                                      </p:cBhvr>
                                      <p:to>
                                        <p:strVal val="visible"/>
                                      </p:to>
                                    </p:set>
                                    <p:animEffect transition="in" filter="fade">
                                      <p:cBhvr>
                                        <p:cTn id="13" dur="500"/>
                                        <p:tgtEl>
                                          <p:spTgt spid="163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Belief, Too, Can Kill or Heal</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Mr. Wright</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Placebo effect</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Multiple personality disorder sufferers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Belief activates or deactivates genes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Belief shapes and directs your astral body, the astral body, in turn, directs your life force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84553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8" end="8"/>
                                            </p:txEl>
                                          </p:spTgt>
                                        </p:tgtEl>
                                        <p:attrNameLst>
                                          <p:attrName>style.visibility</p:attrName>
                                        </p:attrNameLst>
                                      </p:cBhvr>
                                      <p:to>
                                        <p:strVal val="visible"/>
                                      </p:to>
                                    </p:set>
                                    <p:animEffect transition="in" filter="fade">
                                      <p:cBhvr>
                                        <p:cTn id="27"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Begin Your Personal Self-Healing Plan</a:t>
            </a:r>
          </a:p>
        </p:txBody>
      </p:sp>
      <p:sp>
        <p:nvSpPr>
          <p:cNvPr id="16391" name="Text Box 1029"/>
          <p:cNvSpPr txBox="1">
            <a:spLocks noChangeArrowheads="1"/>
          </p:cNvSpPr>
          <p:nvPr/>
        </p:nvSpPr>
        <p:spPr bwMode="auto">
          <a:xfrm>
            <a:off x="3429000" y="2362200"/>
            <a:ext cx="5333999" cy="1646605"/>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In your journal:</a:t>
            </a:r>
          </a:p>
          <a:p>
            <a:pPr algn="ctr">
              <a:spcBef>
                <a:spcPts val="600"/>
              </a:spcBef>
            </a:pPr>
            <a:r>
              <a:rPr lang="en-US" dirty="0">
                <a:latin typeface="Tahoma" pitchFamily="34" charset="0"/>
              </a:rPr>
              <a:t>List your health issues and b</a:t>
            </a:r>
            <a:r>
              <a:rPr lang="en-US" dirty="0">
                <a:latin typeface="Tahoma" panose="020B0604030504040204" pitchFamily="34" charset="0"/>
                <a:ea typeface="Tahoma" panose="020B0604030504040204" pitchFamily="34" charset="0"/>
                <a:cs typeface="Tahoma" panose="020B0604030504040204" pitchFamily="34" charset="0"/>
              </a:rPr>
              <a:t>riefly describe what you think is causing them</a:t>
            </a:r>
          </a:p>
        </p:txBody>
      </p:sp>
    </p:spTree>
    <p:extLst>
      <p:ext uri="{BB962C8B-B14F-4D97-AF65-F5344CB8AC3E}">
        <p14:creationId xmlns:p14="http://schemas.microsoft.com/office/powerpoint/2010/main" val="315814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1" end="1"/>
                                            </p:txEl>
                                          </p:spTgt>
                                        </p:tgtEl>
                                        <p:attrNameLst>
                                          <p:attrName>style.visibility</p:attrName>
                                        </p:attrNameLst>
                                      </p:cBhvr>
                                      <p:to>
                                        <p:strVal val="visible"/>
                                      </p:to>
                                    </p:set>
                                    <p:animEffect transition="in" filter="fade">
                                      <p:cBhvr>
                                        <p:cTn id="10" dur="500"/>
                                        <p:tgtEl>
                                          <p:spTgt spid="163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Cultivate Unlimited Beliefs</a:t>
            </a:r>
          </a:p>
        </p:txBody>
      </p:sp>
      <p:sp>
        <p:nvSpPr>
          <p:cNvPr id="14339" name="Rectangle 3"/>
          <p:cNvSpPr>
            <a:spLocks noGrp="1" noChangeArrowheads="1"/>
          </p:cNvSpPr>
          <p:nvPr>
            <p:ph idx="1"/>
          </p:nvPr>
        </p:nvSpPr>
        <p:spPr>
          <a:xfrm>
            <a:off x="2437278" y="1905000"/>
            <a:ext cx="7315200" cy="3962400"/>
          </a:xfrm>
        </p:spPr>
        <p:txBody>
          <a:bodyPr/>
          <a:lstStyle/>
          <a:p>
            <a:pPr marL="0" indent="0" algn="ctr" eaLnBrk="1" hangingPunct="1">
              <a:spcBef>
                <a:spcPts val="0"/>
              </a:spcBef>
              <a:buNone/>
            </a:pPr>
            <a:r>
              <a:rPr lang="en-US" sz="2400" dirty="0">
                <a:solidFill>
                  <a:srgbClr val="FFFFFF"/>
                </a:solidFill>
              </a:rPr>
              <a:t>Convince your mind that all human methods of cure are limited in their healing power, and that only God’s all-permeating, all-healing power is unlimited. –Yogananda</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Read uplifting books, watch uplifting videos: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Spiritual teachings, biographies of saints, moving life stories, near-death experiences, stories of cancer survivors, stories of miraculous healings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8097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Effect transition="in" filter="fade">
                                      <p:cBhvr>
                                        <p:cTn id="15"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Practice Unlimited Affirmations</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General help or specific antidote:</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a:buNone/>
            </a:pPr>
            <a:r>
              <a:rPr lang="en-US" sz="2400" dirty="0">
                <a:solidFill>
                  <a:srgbClr val="FFFFFF"/>
                </a:solidFill>
              </a:rPr>
              <a:t>My body cells obey my will: They dance with divine vitality! I am well! I am strong! I am a flowing river of boundless power and energy!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rPr>
              <a:t>I accept with calm impartiality whatever comes my way. Free in my heart, I am not conditioned by any outward circumstance. Whatever comes of itself, let it come.</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5142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Practice Unlimited Visualization</a:t>
            </a:r>
          </a:p>
        </p:txBody>
      </p:sp>
      <p:sp>
        <p:nvSpPr>
          <p:cNvPr id="14339" name="Rectangle 3"/>
          <p:cNvSpPr>
            <a:spLocks noGrp="1" noChangeArrowheads="1"/>
          </p:cNvSpPr>
          <p:nvPr>
            <p:ph idx="1"/>
          </p:nvPr>
        </p:nvSpPr>
        <p:spPr>
          <a:xfrm>
            <a:off x="1524000" y="1905000"/>
            <a:ext cx="9144000" cy="39624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Visualize your physical body or specific parts of your physical body whole and well, shining with astral light</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Visualize healing taking place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Add visualization to your affirmation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a:buNone/>
            </a:pPr>
            <a:r>
              <a:rPr lang="en-US" sz="2400" dirty="0">
                <a:solidFill>
                  <a:srgbClr val="FFFFFF"/>
                </a:solidFill>
              </a:rPr>
              <a:t>My body cells obey my will: They dance with divine vitality! I am well! I am strong! I am a flowing river of boundless power and energy!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00915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How to Practice Affirmations</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Out loud</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More and more softly</a:t>
            </a:r>
            <a:endParaRPr lang="en-US" sz="2400" i="1"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Silently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More and more inwardly</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Connect to your superconscious</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“Feel” the inspiring truth of your affirmation </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85523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8" end="8"/>
                                            </p:txEl>
                                          </p:spTgt>
                                        </p:tgtEl>
                                        <p:attrNameLst>
                                          <p:attrName>style.visibility</p:attrName>
                                        </p:attrNameLst>
                                      </p:cBhvr>
                                      <p:to>
                                        <p:strVal val="visible"/>
                                      </p:to>
                                    </p:set>
                                    <p:animEffect transition="in" filter="fade">
                                      <p:cBhvr>
                                        <p:cTn id="27" dur="500"/>
                                        <p:tgtEl>
                                          <p:spTgt spid="1433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39">
                                            <p:txEl>
                                              <p:pRg st="10" end="10"/>
                                            </p:txEl>
                                          </p:spTgt>
                                        </p:tgtEl>
                                        <p:attrNameLst>
                                          <p:attrName>style.visibility</p:attrName>
                                        </p:attrNameLst>
                                      </p:cBhvr>
                                      <p:to>
                                        <p:strVal val="visible"/>
                                      </p:to>
                                    </p:set>
                                    <p:animEffect transition="in" filter="fade">
                                      <p:cBhvr>
                                        <p:cTn id="32" dur="500"/>
                                        <p:tgtEl>
                                          <p:spTgt spid="143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Let’s Practice Together</a:t>
            </a:r>
          </a:p>
        </p:txBody>
      </p:sp>
      <p:sp>
        <p:nvSpPr>
          <p:cNvPr id="14339" name="Rectangle 3"/>
          <p:cNvSpPr>
            <a:spLocks noGrp="1" noChangeArrowheads="1"/>
          </p:cNvSpPr>
          <p:nvPr>
            <p:ph idx="1"/>
          </p:nvPr>
        </p:nvSpPr>
        <p:spPr>
          <a:xfrm>
            <a:off x="2438400" y="1905000"/>
            <a:ext cx="7315200" cy="3962400"/>
          </a:xfrm>
        </p:spPr>
        <p:txBody>
          <a:bodyPr/>
          <a:lstStyle/>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
        <p:nvSpPr>
          <p:cNvPr id="5" name="TextBox 4">
            <a:extLst>
              <a:ext uri="{FF2B5EF4-FFF2-40B4-BE49-F238E27FC236}">
                <a16:creationId xmlns:a16="http://schemas.microsoft.com/office/drawing/2014/main" id="{A6C57CC3-AB06-452A-BA27-761D07AB3FD4}"/>
              </a:ext>
            </a:extLst>
          </p:cNvPr>
          <p:cNvSpPr txBox="1"/>
          <p:nvPr/>
        </p:nvSpPr>
        <p:spPr>
          <a:xfrm>
            <a:off x="3047414" y="2514600"/>
            <a:ext cx="6094826" cy="2554545"/>
          </a:xfrm>
          <a:prstGeom prst="rect">
            <a:avLst/>
          </a:prstGeom>
          <a:noFill/>
        </p:spPr>
        <p:txBody>
          <a:bodyPr wrap="square">
            <a:spAutoFit/>
          </a:bodyPr>
          <a:lstStyle/>
          <a:p>
            <a:pPr marL="0" indent="0" algn="ctr">
              <a:buNone/>
            </a:pPr>
            <a:r>
              <a:rPr lang="en-US" sz="3200" dirty="0">
                <a:solidFill>
                  <a:srgbClr val="FFFFFF"/>
                </a:solidFill>
                <a:latin typeface="+mn-lt"/>
              </a:rPr>
              <a:t>My body cells obey my will: They dance with divine vitality! </a:t>
            </a:r>
          </a:p>
          <a:p>
            <a:pPr marL="0" indent="0" algn="ctr">
              <a:buNone/>
            </a:pPr>
            <a:r>
              <a:rPr lang="en-US" sz="3200" dirty="0">
                <a:solidFill>
                  <a:srgbClr val="FFFFFF"/>
                </a:solidFill>
                <a:latin typeface="+mn-lt"/>
              </a:rPr>
              <a:t>I am well! I am strong! </a:t>
            </a:r>
          </a:p>
          <a:p>
            <a:pPr marL="0" indent="0" algn="ctr">
              <a:buNone/>
            </a:pPr>
            <a:r>
              <a:rPr lang="en-US" sz="3200" dirty="0">
                <a:solidFill>
                  <a:srgbClr val="FFFFFF"/>
                </a:solidFill>
                <a:latin typeface="+mn-lt"/>
              </a:rPr>
              <a:t>I am a flowing river of boundless power and energy!</a:t>
            </a:r>
          </a:p>
        </p:txBody>
      </p:sp>
    </p:spTree>
    <p:extLst>
      <p:ext uri="{BB962C8B-B14F-4D97-AF65-F5344CB8AC3E}">
        <p14:creationId xmlns:p14="http://schemas.microsoft.com/office/powerpoint/2010/main" val="756652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Keys to Successful Affirmation or Visualization</a:t>
            </a:r>
          </a:p>
        </p:txBody>
      </p:sp>
      <p:sp>
        <p:nvSpPr>
          <p:cNvPr id="14339" name="Rectangle 3"/>
          <p:cNvSpPr>
            <a:spLocks noGrp="1" noChangeArrowheads="1"/>
          </p:cNvSpPr>
          <p:nvPr>
            <p:ph idx="1"/>
          </p:nvPr>
        </p:nvSpPr>
        <p:spPr>
          <a:xfrm>
            <a:off x="1143000" y="2286000"/>
            <a:ext cx="10058400" cy="3429000"/>
          </a:xfrm>
        </p:spPr>
        <p:txBody>
          <a:bodyPr/>
          <a:lstStyle/>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Consistently practice just one affirmation or visualization (or affirmation and visualization combined) over a period of time—be patient</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Practice your affirmation or visualization at the end of your meditation</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Practice your affirmation or visualization until you feel a divine superconscious connection to its truth</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r>
              <a:rPr lang="en-US" sz="2400" dirty="0">
                <a:solidFill>
                  <a:srgbClr val="FFFFFF"/>
                </a:solidFill>
                <a:ea typeface="Calibri" panose="020F0502020204030204" pitchFamily="34" charset="0"/>
                <a:cs typeface="Calibri" panose="020F0502020204030204" pitchFamily="34" charset="0"/>
              </a:rPr>
              <a:t>Practice your affirmation or visualization until you </a:t>
            </a:r>
            <a:r>
              <a:rPr lang="en-US" sz="2400" i="1" dirty="0">
                <a:solidFill>
                  <a:srgbClr val="FFFFFF"/>
                </a:solidFill>
                <a:ea typeface="Calibri" panose="020F0502020204030204" pitchFamily="34" charset="0"/>
                <a:cs typeface="Calibri" panose="020F0502020204030204" pitchFamily="34" charset="0"/>
              </a:rPr>
              <a:t>believe it or feel it</a:t>
            </a: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33151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Next Step for Your </a:t>
            </a:r>
            <a:br>
              <a:rPr lang="en-US" dirty="0"/>
            </a:br>
            <a:r>
              <a:rPr lang="en-US" dirty="0"/>
              <a:t>Personal Self-Healing Plan</a:t>
            </a:r>
          </a:p>
        </p:txBody>
      </p:sp>
      <p:sp>
        <p:nvSpPr>
          <p:cNvPr id="16391" name="Text Box 1029"/>
          <p:cNvSpPr txBox="1">
            <a:spLocks noChangeArrowheads="1"/>
          </p:cNvSpPr>
          <p:nvPr/>
        </p:nvSpPr>
        <p:spPr bwMode="auto">
          <a:xfrm>
            <a:off x="1143001" y="2362200"/>
            <a:ext cx="4267199" cy="3939540"/>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In your journal:</a:t>
            </a:r>
          </a:p>
          <a:p>
            <a:pPr algn="ctr">
              <a:spcBef>
                <a:spcPts val="600"/>
              </a:spcBef>
            </a:pPr>
            <a:r>
              <a:rPr lang="en-US" dirty="0">
                <a:latin typeface="Tahoma" pitchFamily="34" charset="0"/>
              </a:rPr>
              <a:t>List the practices or techniques for developing unlimited beliefs, just shared, that appeal to you.</a:t>
            </a:r>
          </a:p>
          <a:p>
            <a:pPr algn="ctr">
              <a:spcBef>
                <a:spcPts val="600"/>
              </a:spcBef>
            </a:pPr>
            <a:r>
              <a:rPr lang="en-US" dirty="0">
                <a:latin typeface="Tahoma" pitchFamily="34" charset="0"/>
              </a:rPr>
              <a:t>Include other practices or techniques for developing unlimited beliefs that appeal to you that you already know or practice.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3">
            <a:extLst>
              <a:ext uri="{FF2B5EF4-FFF2-40B4-BE49-F238E27FC236}">
                <a16:creationId xmlns:a16="http://schemas.microsoft.com/office/drawing/2014/main" id="{575ECF36-EC66-41B6-8293-A8E97200AAA3}"/>
              </a:ext>
            </a:extLst>
          </p:cNvPr>
          <p:cNvSpPr txBox="1">
            <a:spLocks noChangeArrowheads="1"/>
          </p:cNvSpPr>
          <p:nvPr/>
        </p:nvSpPr>
        <p:spPr>
          <a:xfrm>
            <a:off x="6096000" y="2362200"/>
            <a:ext cx="5105400" cy="3505200"/>
          </a:xfrm>
          <a:prstGeom prst="rect">
            <a:avLst/>
          </a:prstGeom>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lgn="ctr" eaLnBrk="1" hangingPunct="1">
              <a:spcBef>
                <a:spcPts val="0"/>
              </a:spcBef>
              <a:buFontTx/>
              <a:buNone/>
            </a:pPr>
            <a:r>
              <a:rPr lang="en-US" sz="2400" kern="0" dirty="0">
                <a:solidFill>
                  <a:srgbClr val="FFFFFF"/>
                </a:solidFill>
                <a:ea typeface="Calibri" panose="020F0502020204030204" pitchFamily="34" charset="0"/>
                <a:cs typeface="Calibri" panose="020F0502020204030204" pitchFamily="34" charset="0"/>
              </a:rPr>
              <a:t>Read uplifting books, watch uplifting videos</a:t>
            </a: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r>
              <a:rPr lang="en-US" sz="2400" kern="0" dirty="0">
                <a:solidFill>
                  <a:srgbClr val="FFFFFF"/>
                </a:solidFill>
                <a:ea typeface="Calibri" panose="020F0502020204030204" pitchFamily="34" charset="0"/>
                <a:cs typeface="Calibri" panose="020F0502020204030204" pitchFamily="34" charset="0"/>
              </a:rPr>
              <a:t>Practice unlimited affirmation</a:t>
            </a: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r>
              <a:rPr lang="en-US" sz="2400" kern="0" dirty="0">
                <a:solidFill>
                  <a:srgbClr val="FFFFFF"/>
                </a:solidFill>
                <a:ea typeface="Calibri" panose="020F0502020204030204" pitchFamily="34" charset="0"/>
                <a:cs typeface="Calibri" panose="020F0502020204030204" pitchFamily="34" charset="0"/>
              </a:rPr>
              <a:t>Practice unlimited visualization</a:t>
            </a: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Tree>
    <p:extLst>
      <p:ext uri="{BB962C8B-B14F-4D97-AF65-F5344CB8AC3E}">
        <p14:creationId xmlns:p14="http://schemas.microsoft.com/office/powerpoint/2010/main" val="109127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1" end="1"/>
                                            </p:txEl>
                                          </p:spTgt>
                                        </p:tgtEl>
                                        <p:attrNameLst>
                                          <p:attrName>style.visibility</p:attrName>
                                        </p:attrNameLst>
                                      </p:cBhvr>
                                      <p:to>
                                        <p:strVal val="visible"/>
                                      </p:to>
                                    </p:set>
                                    <p:animEffect transition="in" filter="fade">
                                      <p:cBhvr>
                                        <p:cTn id="10" dur="500"/>
                                        <p:tgtEl>
                                          <p:spTgt spid="163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91">
                                            <p:txEl>
                                              <p:pRg st="2" end="2"/>
                                            </p:txEl>
                                          </p:spTgt>
                                        </p:tgtEl>
                                        <p:attrNameLst>
                                          <p:attrName>style.visibility</p:attrName>
                                        </p:attrNameLst>
                                      </p:cBhvr>
                                      <p:to>
                                        <p:strVal val="visible"/>
                                      </p:to>
                                    </p:set>
                                    <p:animEffect transition="in" filter="fade">
                                      <p:cBhvr>
                                        <p:cTn id="13" dur="500"/>
                                        <p:tgtEl>
                                          <p:spTgt spid="163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457200"/>
            <a:ext cx="10975041" cy="762000"/>
          </a:xfrm>
        </p:spPr>
        <p:txBody>
          <a:bodyPr/>
          <a:lstStyle/>
          <a:p>
            <a:pPr algn="ctr" eaLnBrk="1" hangingPunct="1"/>
            <a:r>
              <a:rPr lang="en-US" dirty="0"/>
              <a:t>Connecting to Spirit</a:t>
            </a:r>
          </a:p>
        </p:txBody>
      </p:sp>
      <p:sp>
        <p:nvSpPr>
          <p:cNvPr id="14339" name="Rectangle 3"/>
          <p:cNvSpPr>
            <a:spLocks noGrp="1" noChangeArrowheads="1"/>
          </p:cNvSpPr>
          <p:nvPr>
            <p:ph idx="1"/>
          </p:nvPr>
        </p:nvSpPr>
        <p:spPr>
          <a:xfrm>
            <a:off x="1524000" y="1524000"/>
            <a:ext cx="9144000" cy="4343400"/>
          </a:xfrm>
        </p:spPr>
        <p:txBody>
          <a:bodyPr/>
          <a:lstStyle/>
          <a:p>
            <a:pPr marL="0" indent="0" algn="ctr">
              <a:buNone/>
            </a:pPr>
            <a:r>
              <a:rPr lang="en-US" sz="2400" dirty="0">
                <a:solidFill>
                  <a:srgbClr val="FFFFFF"/>
                </a:solidFill>
              </a:rPr>
              <a:t>Barbara </a:t>
            </a:r>
            <a:r>
              <a:rPr lang="en-US" sz="2400" dirty="0" err="1">
                <a:solidFill>
                  <a:srgbClr val="FFFFFF"/>
                </a:solidFill>
              </a:rPr>
              <a:t>Cummiskey</a:t>
            </a:r>
            <a:endParaRPr lang="en-US" sz="2400" dirty="0">
              <a:solidFill>
                <a:srgbClr val="FFFFFF"/>
              </a:solidFill>
            </a:endParaRPr>
          </a:p>
          <a:p>
            <a:pPr marL="0" indent="0" algn="ctr">
              <a:buNone/>
            </a:pPr>
            <a:endParaRPr lang="en-US" sz="2400" dirty="0">
              <a:solidFill>
                <a:srgbClr val="FFFFFF"/>
              </a:solidFill>
            </a:endParaRPr>
          </a:p>
          <a:p>
            <a:pPr marL="0" indent="0" algn="ctr">
              <a:buNone/>
            </a:pPr>
            <a:r>
              <a:rPr lang="en-US" sz="2400" dirty="0">
                <a:solidFill>
                  <a:srgbClr val="FFFFFF"/>
                </a:solidFill>
              </a:rPr>
              <a:t>Spirit is ever-existing, ever-conscious, ever-new Joy!</a:t>
            </a:r>
          </a:p>
          <a:p>
            <a:pPr marL="0" indent="0" algn="ctr">
              <a:buNone/>
            </a:pPr>
            <a:endParaRPr lang="en-US" sz="2400" dirty="0">
              <a:solidFill>
                <a:srgbClr val="FFFFFF"/>
              </a:solidFill>
            </a:endParaRPr>
          </a:p>
          <a:p>
            <a:pPr marL="0" indent="0" algn="ctr">
              <a:buNone/>
            </a:pPr>
            <a:r>
              <a:rPr lang="en-US" sz="2400" dirty="0">
                <a:solidFill>
                  <a:srgbClr val="FFFFFF"/>
                </a:solidFill>
              </a:rPr>
              <a:t>Connecting to Spirit supercharges your positive emotions and overcomes all fear</a:t>
            </a:r>
          </a:p>
          <a:p>
            <a:pPr marL="0" indent="0" algn="ctr">
              <a:buNone/>
            </a:pPr>
            <a:endParaRPr lang="en-US" sz="2400" dirty="0">
              <a:solidFill>
                <a:srgbClr val="FFFFFF"/>
              </a:solidFill>
            </a:endParaRPr>
          </a:p>
          <a:p>
            <a:pPr marL="0" indent="0" algn="ctr">
              <a:buNone/>
            </a:pPr>
            <a:r>
              <a:rPr lang="en-US" sz="2400" dirty="0">
                <a:solidFill>
                  <a:srgbClr val="FFFFFF"/>
                </a:solidFill>
              </a:rPr>
              <a:t>Connecting to Spirit transforms your beliefs through </a:t>
            </a:r>
          </a:p>
          <a:p>
            <a:pPr marL="0" indent="0" algn="ctr">
              <a:buNone/>
            </a:pPr>
            <a:r>
              <a:rPr lang="en-US" sz="2400" dirty="0">
                <a:solidFill>
                  <a:srgbClr val="FFFFFF"/>
                </a:solidFill>
              </a:rPr>
              <a:t>direct experience</a:t>
            </a:r>
          </a:p>
          <a:p>
            <a:pPr marL="0" indent="0" algn="ctr">
              <a:buNone/>
            </a:pPr>
            <a:endParaRPr lang="en-US" sz="2400" dirty="0">
              <a:solidFill>
                <a:srgbClr val="FFFFFF"/>
              </a:solidFill>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82268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339">
                                            <p:txEl>
                                              <p:pRg st="7" end="7"/>
                                            </p:txEl>
                                          </p:spTgt>
                                        </p:tgtEl>
                                        <p:attrNameLst>
                                          <p:attrName>style.visibility</p:attrName>
                                        </p:attrNameLst>
                                      </p:cBhvr>
                                      <p:to>
                                        <p:strVal val="visible"/>
                                      </p:to>
                                    </p:set>
                                    <p:animEffect transition="in" filter="fade">
                                      <p:cBhvr>
                                        <p:cTn id="25"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09600"/>
            <a:ext cx="10975041" cy="762000"/>
          </a:xfrm>
        </p:spPr>
        <p:txBody>
          <a:bodyPr/>
          <a:lstStyle/>
          <a:p>
            <a:pPr algn="ctr" eaLnBrk="1" hangingPunct="1"/>
            <a:r>
              <a:rPr lang="en-US" dirty="0"/>
              <a:t>Ways to Connect to Spirit</a:t>
            </a:r>
          </a:p>
        </p:txBody>
      </p:sp>
      <p:sp>
        <p:nvSpPr>
          <p:cNvPr id="14339" name="Rectangle 3"/>
          <p:cNvSpPr>
            <a:spLocks noGrp="1" noChangeArrowheads="1"/>
          </p:cNvSpPr>
          <p:nvPr>
            <p:ph idx="1"/>
          </p:nvPr>
        </p:nvSpPr>
        <p:spPr>
          <a:xfrm>
            <a:off x="2438400" y="1752600"/>
            <a:ext cx="7315200" cy="3886200"/>
          </a:xfrm>
        </p:spPr>
        <p:txBody>
          <a:bodyPr/>
          <a:lstStyle/>
          <a:p>
            <a:pPr marL="0" indent="0" algn="ctr">
              <a:buNone/>
            </a:pPr>
            <a:r>
              <a:rPr lang="en-US" sz="2400" dirty="0">
                <a:solidFill>
                  <a:srgbClr val="FFFFFF"/>
                </a:solidFill>
              </a:rPr>
              <a:t>Meditation</a:t>
            </a:r>
          </a:p>
          <a:p>
            <a:pPr marL="0" indent="0" algn="ctr">
              <a:buNone/>
            </a:pPr>
            <a:endParaRPr lang="en-US" sz="2400" dirty="0">
              <a:solidFill>
                <a:srgbClr val="FFFFFF"/>
              </a:solidFill>
            </a:endParaRPr>
          </a:p>
          <a:p>
            <a:pPr marL="0" indent="0" algn="ctr">
              <a:buNone/>
            </a:pPr>
            <a:r>
              <a:rPr lang="en-US" sz="2400" dirty="0">
                <a:solidFill>
                  <a:srgbClr val="FFFFFF"/>
                </a:solidFill>
              </a:rPr>
              <a:t>Devotion</a:t>
            </a:r>
          </a:p>
          <a:p>
            <a:pPr marL="0" indent="0" algn="ctr">
              <a:buNone/>
            </a:pPr>
            <a:endParaRPr lang="en-US" sz="2400" dirty="0">
              <a:solidFill>
                <a:srgbClr val="FFFFFF"/>
              </a:solidFill>
            </a:endParaRPr>
          </a:p>
          <a:p>
            <a:pPr marL="0" indent="0" algn="ctr">
              <a:buNone/>
            </a:pPr>
            <a:r>
              <a:rPr lang="en-US" sz="2400" dirty="0">
                <a:solidFill>
                  <a:srgbClr val="FFFFFF"/>
                </a:solidFill>
              </a:rPr>
              <a:t>Chanting</a:t>
            </a:r>
          </a:p>
          <a:p>
            <a:pPr marL="0" indent="0" algn="ctr">
              <a:buNone/>
            </a:pPr>
            <a:endParaRPr lang="en-US" sz="2400" dirty="0">
              <a:solidFill>
                <a:srgbClr val="FFFFFF"/>
              </a:solidFill>
            </a:endParaRPr>
          </a:p>
          <a:p>
            <a:pPr marL="0" indent="0" algn="ctr">
              <a:buNone/>
            </a:pPr>
            <a:r>
              <a:rPr lang="en-US" sz="2400" dirty="0">
                <a:solidFill>
                  <a:srgbClr val="FFFFFF"/>
                </a:solidFill>
              </a:rPr>
              <a:t>Prayer</a:t>
            </a:r>
          </a:p>
          <a:p>
            <a:pPr marL="0" indent="0" algn="ctr">
              <a:buNone/>
            </a:pPr>
            <a:endParaRPr lang="en-US" sz="2400" dirty="0">
              <a:solidFill>
                <a:srgbClr val="FFFFFF"/>
              </a:solidFill>
            </a:endParaRPr>
          </a:p>
          <a:p>
            <a:pPr marL="0" indent="0" algn="ctr">
              <a:buNone/>
            </a:pPr>
            <a:r>
              <a:rPr lang="en-US" sz="2400" dirty="0">
                <a:solidFill>
                  <a:srgbClr val="FFFFFF"/>
                </a:solidFill>
              </a:rPr>
              <a:t>Service</a:t>
            </a:r>
          </a:p>
          <a:p>
            <a:pPr marL="0" indent="0" algn="ctr">
              <a:buNone/>
            </a:pPr>
            <a:endParaRPr lang="en-US" sz="2400" dirty="0">
              <a:solidFill>
                <a:srgbClr val="FFFFFF"/>
              </a:solidFill>
            </a:endParaRPr>
          </a:p>
          <a:p>
            <a:pPr marL="0" indent="0" algn="ctr">
              <a:buNone/>
            </a:pPr>
            <a:r>
              <a:rPr lang="en-US" sz="2400" dirty="0">
                <a:solidFill>
                  <a:srgbClr val="FFFFFF"/>
                </a:solidFill>
              </a:rPr>
              <a:t> </a:t>
            </a:r>
          </a:p>
          <a:p>
            <a:pPr marL="0" indent="0" algn="ctr">
              <a:buNone/>
            </a:pPr>
            <a:endParaRPr lang="en-US" sz="2400" dirty="0">
              <a:solidFill>
                <a:srgbClr val="FFFFFF"/>
              </a:solidFill>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4501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500"/>
                                        <p:tgtEl>
                                          <p:spTgt spid="143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8" end="8"/>
                                            </p:txEl>
                                          </p:spTgt>
                                        </p:tgtEl>
                                        <p:attrNameLst>
                                          <p:attrName>style.visibility</p:attrName>
                                        </p:attrNameLst>
                                      </p:cBhvr>
                                      <p:to>
                                        <p:strVal val="visible"/>
                                      </p:to>
                                    </p:set>
                                    <p:animEffect transition="in" filter="fade">
                                      <p:cBhvr>
                                        <p:cTn id="27"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Let’s Chant and Meditate Together</a:t>
            </a:r>
          </a:p>
        </p:txBody>
      </p:sp>
      <p:sp>
        <p:nvSpPr>
          <p:cNvPr id="14339" name="Rectangle 3"/>
          <p:cNvSpPr>
            <a:spLocks noGrp="1" noChangeArrowheads="1"/>
          </p:cNvSpPr>
          <p:nvPr>
            <p:ph idx="1"/>
          </p:nvPr>
        </p:nvSpPr>
        <p:spPr>
          <a:xfrm>
            <a:off x="914400" y="2286000"/>
            <a:ext cx="3200400" cy="2286000"/>
          </a:xfrm>
        </p:spPr>
        <p:txBody>
          <a:bodyPr/>
          <a:lstStyle/>
          <a:p>
            <a:pPr marL="0" indent="0" algn="l">
              <a:buNone/>
            </a:pPr>
            <a:r>
              <a:rPr lang="en-US" sz="2400" b="0" i="0" dirty="0">
                <a:solidFill>
                  <a:srgbClr val="FFFFFF"/>
                </a:solidFill>
                <a:effectLst/>
              </a:rPr>
              <a:t>I awake in Thy Light!</a:t>
            </a:r>
          </a:p>
          <a:p>
            <a:pPr marL="0" indent="0" algn="l">
              <a:buNone/>
            </a:pPr>
            <a:r>
              <a:rPr lang="en-US" sz="2400" b="0" i="0" dirty="0">
                <a:solidFill>
                  <a:srgbClr val="FFFFFF"/>
                </a:solidFill>
                <a:effectLst/>
              </a:rPr>
              <a:t>I awake in Thy Light!</a:t>
            </a:r>
          </a:p>
          <a:p>
            <a:pPr marL="0" indent="0" algn="l">
              <a:buNone/>
            </a:pPr>
            <a:r>
              <a:rPr lang="en-US" sz="2400" b="0" i="0" dirty="0">
                <a:solidFill>
                  <a:srgbClr val="FFFFFF"/>
                </a:solidFill>
                <a:effectLst/>
              </a:rPr>
              <a:t>I am joyful, I am free,</a:t>
            </a:r>
          </a:p>
          <a:p>
            <a:pPr marL="0" indent="0" algn="l">
              <a:buNone/>
            </a:pPr>
            <a:r>
              <a:rPr lang="en-US" sz="2400" b="0" i="0" dirty="0">
                <a:solidFill>
                  <a:srgbClr val="FFFFFF"/>
                </a:solidFill>
                <a:effectLst/>
              </a:rPr>
              <a:t>I awake in Thy Light!</a:t>
            </a:r>
          </a:p>
          <a:p>
            <a:pPr marL="0" indent="0" algn="l">
              <a:buNone/>
            </a:pPr>
            <a:r>
              <a:rPr lang="en-US" sz="2000" b="0" i="0" dirty="0">
                <a:solidFill>
                  <a:srgbClr val="FFFFFF"/>
                </a:solidFill>
                <a:effectLst/>
              </a:rPr>
              <a:t> </a:t>
            </a:r>
          </a:p>
          <a:p>
            <a:pPr marL="0" indent="0" algn="ctr">
              <a:buNone/>
            </a:pPr>
            <a:endParaRPr lang="en-US" sz="2400" dirty="0">
              <a:solidFill>
                <a:srgbClr val="FFFFFF"/>
              </a:solidFill>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
        <p:nvSpPr>
          <p:cNvPr id="4" name="Rectangle 3">
            <a:extLst>
              <a:ext uri="{FF2B5EF4-FFF2-40B4-BE49-F238E27FC236}">
                <a16:creationId xmlns:a16="http://schemas.microsoft.com/office/drawing/2014/main" id="{E3771FC7-60C0-4E78-81E5-9E1A4B4F89DF}"/>
              </a:ext>
            </a:extLst>
          </p:cNvPr>
          <p:cNvSpPr txBox="1">
            <a:spLocks noChangeArrowheads="1"/>
          </p:cNvSpPr>
          <p:nvPr/>
        </p:nvSpPr>
        <p:spPr bwMode="auto">
          <a:xfrm>
            <a:off x="4495800" y="2286000"/>
            <a:ext cx="34290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FontTx/>
              <a:buNone/>
            </a:pPr>
            <a:r>
              <a:rPr lang="en-US" sz="2400" kern="0" dirty="0">
                <a:solidFill>
                  <a:srgbClr val="FFFFFF"/>
                </a:solidFill>
              </a:rPr>
              <a:t>I awake in Thy Love!</a:t>
            </a:r>
          </a:p>
          <a:p>
            <a:pPr marL="0" indent="0">
              <a:buFontTx/>
              <a:buNone/>
            </a:pPr>
            <a:r>
              <a:rPr lang="en-US" sz="2400" kern="0" dirty="0">
                <a:solidFill>
                  <a:srgbClr val="FFFFFF"/>
                </a:solidFill>
              </a:rPr>
              <a:t>I awake in Thy Love!</a:t>
            </a:r>
          </a:p>
          <a:p>
            <a:pPr marL="0" indent="0">
              <a:buFontTx/>
              <a:buNone/>
            </a:pPr>
            <a:r>
              <a:rPr lang="en-US" sz="2400" kern="0" dirty="0">
                <a:solidFill>
                  <a:srgbClr val="FFFFFF"/>
                </a:solidFill>
              </a:rPr>
              <a:t>I am joyful, I am free,</a:t>
            </a:r>
          </a:p>
          <a:p>
            <a:pPr marL="0" indent="0">
              <a:buFontTx/>
              <a:buNone/>
            </a:pPr>
            <a:r>
              <a:rPr lang="en-US" sz="2400" kern="0" dirty="0">
                <a:solidFill>
                  <a:srgbClr val="FFFFFF"/>
                </a:solidFill>
              </a:rPr>
              <a:t>I awake in in Thy Love!</a:t>
            </a:r>
          </a:p>
          <a:p>
            <a:pPr marL="0" indent="0" algn="ctr">
              <a:buFontTx/>
              <a:buNone/>
            </a:pPr>
            <a:endParaRPr lang="en-US" sz="2400" kern="0" dirty="0">
              <a:solidFill>
                <a:srgbClr val="FFFFFF"/>
              </a:solidFill>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
        <p:nvSpPr>
          <p:cNvPr id="5" name="Rectangle 3">
            <a:extLst>
              <a:ext uri="{FF2B5EF4-FFF2-40B4-BE49-F238E27FC236}">
                <a16:creationId xmlns:a16="http://schemas.microsoft.com/office/drawing/2014/main" id="{0E1C37D6-881F-49CB-A809-8D89F9C02196}"/>
              </a:ext>
            </a:extLst>
          </p:cNvPr>
          <p:cNvSpPr txBox="1">
            <a:spLocks noChangeArrowheads="1"/>
          </p:cNvSpPr>
          <p:nvPr/>
        </p:nvSpPr>
        <p:spPr bwMode="auto">
          <a:xfrm>
            <a:off x="8077200" y="2286000"/>
            <a:ext cx="3200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FontTx/>
              <a:buNone/>
            </a:pPr>
            <a:r>
              <a:rPr lang="en-US" sz="2400" kern="0" dirty="0">
                <a:solidFill>
                  <a:srgbClr val="FFFFFF"/>
                </a:solidFill>
              </a:rPr>
              <a:t>I awake in Thy Joy!</a:t>
            </a:r>
          </a:p>
          <a:p>
            <a:pPr marL="0" indent="0">
              <a:buFontTx/>
              <a:buNone/>
            </a:pPr>
            <a:r>
              <a:rPr lang="en-US" sz="2400" kern="0" dirty="0">
                <a:solidFill>
                  <a:srgbClr val="FFFFFF"/>
                </a:solidFill>
              </a:rPr>
              <a:t>I awake in Thy Joy!</a:t>
            </a:r>
          </a:p>
          <a:p>
            <a:pPr marL="0" indent="0">
              <a:buFontTx/>
              <a:buNone/>
            </a:pPr>
            <a:r>
              <a:rPr lang="en-US" sz="2400" kern="0" dirty="0">
                <a:solidFill>
                  <a:srgbClr val="FFFFFF"/>
                </a:solidFill>
              </a:rPr>
              <a:t>I am joyful, I am free,</a:t>
            </a:r>
          </a:p>
          <a:p>
            <a:pPr marL="0" indent="0">
              <a:buFontTx/>
              <a:buNone/>
            </a:pPr>
            <a:r>
              <a:rPr lang="en-US" sz="2400" kern="0" dirty="0">
                <a:solidFill>
                  <a:srgbClr val="FFFFFF"/>
                </a:solidFill>
              </a:rPr>
              <a:t>I awake in Thy Joy!</a:t>
            </a:r>
          </a:p>
          <a:p>
            <a:pPr marL="0" indent="0" algn="ctr">
              <a:buFontTx/>
              <a:buNone/>
            </a:pPr>
            <a:endParaRPr lang="en-US" sz="2400" kern="0" dirty="0">
              <a:solidFill>
                <a:srgbClr val="FFFFFF"/>
              </a:solidFill>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Tree>
    <p:extLst>
      <p:ext uri="{BB962C8B-B14F-4D97-AF65-F5344CB8AC3E}">
        <p14:creationId xmlns:p14="http://schemas.microsoft.com/office/powerpoint/2010/main" val="388926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838200"/>
            <a:ext cx="10975041" cy="762000"/>
          </a:xfrm>
        </p:spPr>
        <p:txBody>
          <a:bodyPr/>
          <a:lstStyle/>
          <a:p>
            <a:pPr algn="ctr" eaLnBrk="1" hangingPunct="1"/>
            <a:r>
              <a:rPr lang="en-US" dirty="0"/>
              <a:t>The </a:t>
            </a:r>
            <a:r>
              <a:rPr lang="en-US" i="1" dirty="0"/>
              <a:t>Physics</a:t>
            </a:r>
            <a:r>
              <a:rPr lang="en-US" dirty="0"/>
              <a:t> of Unlimited Self-Healing</a:t>
            </a:r>
          </a:p>
        </p:txBody>
      </p:sp>
      <p:sp>
        <p:nvSpPr>
          <p:cNvPr id="14339" name="Rectangle 3"/>
          <p:cNvSpPr>
            <a:spLocks noGrp="1" noChangeArrowheads="1"/>
          </p:cNvSpPr>
          <p:nvPr>
            <p:ph idx="1"/>
          </p:nvPr>
        </p:nvSpPr>
        <p:spPr>
          <a:xfrm>
            <a:off x="2438400" y="2362200"/>
            <a:ext cx="7315200" cy="3124200"/>
          </a:xfrm>
        </p:spPr>
        <p:txBody>
          <a:bodyPr/>
          <a:lstStyle/>
          <a:p>
            <a:pPr marL="0" indent="0" algn="ctr" eaLnBrk="1" hangingPunct="1">
              <a:buNone/>
            </a:pPr>
            <a:r>
              <a:rPr lang="en-US" sz="2400" dirty="0">
                <a:effectLst/>
                <a:ea typeface="Calibri" panose="020F0502020204030204" pitchFamily="34" charset="0"/>
                <a:cs typeface="Calibri" panose="020F0502020204030204" pitchFamily="34" charset="0"/>
              </a:rPr>
              <a:t>We must liberate man from the [physical]…in which, since the renaissance, he has been imprisoned. We now know that we…extend outside the physical continuum…. In time, as well as in space, the individual stretches out beyond the frontiers of his body…. He also belongs to another world.</a:t>
            </a:r>
          </a:p>
          <a:p>
            <a:pPr marL="0" indent="0" algn="ctr" eaLnBrk="1" hangingPunct="1">
              <a:buNone/>
            </a:pPr>
            <a:r>
              <a:rPr lang="en-US" sz="2400" dirty="0">
                <a:effectLst/>
                <a:ea typeface="Calibri" panose="020F0502020204030204" pitchFamily="34" charset="0"/>
                <a:cs typeface="Calibri" panose="020F0502020204030204" pitchFamily="34" charset="0"/>
              </a:rPr>
              <a:t>—Dr. Alexis Carrel, Nobel Prize winner</a:t>
            </a:r>
            <a:endParaRPr lang="en-US" sz="2400" dirty="0">
              <a:effectLst/>
              <a:ea typeface="Calibri" panose="020F0502020204030204" pitchFamily="34" charset="0"/>
              <a:cs typeface="Times New Roman" panose="02020603050405020304" pitchFamily="18"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3888924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Final Steps for Your </a:t>
            </a:r>
            <a:br>
              <a:rPr lang="en-US" dirty="0"/>
            </a:br>
            <a:r>
              <a:rPr lang="en-US" dirty="0"/>
              <a:t>Personal Self-Healing Plan</a:t>
            </a:r>
          </a:p>
        </p:txBody>
      </p:sp>
      <p:sp>
        <p:nvSpPr>
          <p:cNvPr id="16391" name="Text Box 1029"/>
          <p:cNvSpPr txBox="1">
            <a:spLocks noChangeArrowheads="1"/>
          </p:cNvSpPr>
          <p:nvPr/>
        </p:nvSpPr>
        <p:spPr bwMode="auto">
          <a:xfrm>
            <a:off x="1066801" y="2362200"/>
            <a:ext cx="4038600" cy="3939540"/>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In your journal:</a:t>
            </a:r>
          </a:p>
          <a:p>
            <a:pPr algn="ctr">
              <a:spcBef>
                <a:spcPts val="600"/>
              </a:spcBef>
            </a:pPr>
            <a:r>
              <a:rPr lang="en-US" dirty="0">
                <a:latin typeface="Tahoma" pitchFamily="34" charset="0"/>
              </a:rPr>
              <a:t>List the practices or techniques for connecting to Spirit just shared that appeal to you. </a:t>
            </a:r>
          </a:p>
          <a:p>
            <a:pPr algn="ctr">
              <a:spcBef>
                <a:spcPts val="600"/>
              </a:spcBef>
            </a:pPr>
            <a:r>
              <a:rPr lang="en-US" dirty="0">
                <a:latin typeface="Tahoma" pitchFamily="34" charset="0"/>
              </a:rPr>
              <a:t>Include other practices or techniques for connecting to Spirit that appeal to you that you already know or practice.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52E9290C-020C-4BDE-AE93-7D0F6D64FF66}"/>
              </a:ext>
            </a:extLst>
          </p:cNvPr>
          <p:cNvSpPr txBox="1">
            <a:spLocks noChangeArrowheads="1"/>
          </p:cNvSpPr>
          <p:nvPr/>
        </p:nvSpPr>
        <p:spPr>
          <a:xfrm>
            <a:off x="6096000" y="2362200"/>
            <a:ext cx="5334000" cy="3505200"/>
          </a:xfrm>
          <a:prstGeom prst="rect">
            <a:avLst/>
          </a:prstGeom>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lgn="ctr">
              <a:buFontTx/>
              <a:buNone/>
            </a:pPr>
            <a:r>
              <a:rPr lang="en-US" sz="2400" kern="0" dirty="0">
                <a:solidFill>
                  <a:srgbClr val="FFFFFF"/>
                </a:solidFill>
              </a:rPr>
              <a:t>Meditation</a:t>
            </a:r>
          </a:p>
          <a:p>
            <a:pPr marL="0" indent="0" algn="ctr">
              <a:buFontTx/>
              <a:buNone/>
            </a:pPr>
            <a:endParaRPr lang="en-US" sz="2400" kern="0" dirty="0">
              <a:solidFill>
                <a:srgbClr val="FFFFFF"/>
              </a:solidFill>
            </a:endParaRPr>
          </a:p>
          <a:p>
            <a:pPr marL="0" indent="0" algn="ctr">
              <a:buFontTx/>
              <a:buNone/>
            </a:pPr>
            <a:r>
              <a:rPr lang="en-US" sz="2400" kern="0" dirty="0">
                <a:solidFill>
                  <a:srgbClr val="FFFFFF"/>
                </a:solidFill>
              </a:rPr>
              <a:t>Devotion</a:t>
            </a:r>
          </a:p>
          <a:p>
            <a:pPr marL="0" indent="0" algn="ctr">
              <a:buFontTx/>
              <a:buNone/>
            </a:pPr>
            <a:endParaRPr lang="en-US" sz="2400" kern="0" dirty="0">
              <a:solidFill>
                <a:srgbClr val="FFFFFF"/>
              </a:solidFill>
            </a:endParaRPr>
          </a:p>
          <a:p>
            <a:pPr marL="0" indent="0" algn="ctr">
              <a:buFontTx/>
              <a:buNone/>
            </a:pPr>
            <a:r>
              <a:rPr lang="en-US" sz="2400" kern="0" dirty="0">
                <a:solidFill>
                  <a:srgbClr val="FFFFFF"/>
                </a:solidFill>
              </a:rPr>
              <a:t>Chanting</a:t>
            </a:r>
          </a:p>
          <a:p>
            <a:pPr marL="0" indent="0" algn="ctr">
              <a:buFontTx/>
              <a:buNone/>
            </a:pPr>
            <a:endParaRPr lang="en-US" sz="2400" kern="0" dirty="0">
              <a:solidFill>
                <a:srgbClr val="FFFFFF"/>
              </a:solidFill>
            </a:endParaRPr>
          </a:p>
          <a:p>
            <a:pPr marL="0" indent="0" algn="ctr">
              <a:buFontTx/>
              <a:buNone/>
            </a:pPr>
            <a:r>
              <a:rPr lang="en-US" sz="2400" kern="0" dirty="0">
                <a:solidFill>
                  <a:srgbClr val="FFFFFF"/>
                </a:solidFill>
              </a:rPr>
              <a:t>Prayer</a:t>
            </a:r>
          </a:p>
          <a:p>
            <a:pPr marL="0" indent="0" algn="ctr">
              <a:buFontTx/>
              <a:buNone/>
            </a:pPr>
            <a:endParaRPr lang="en-US" sz="2400" kern="0" dirty="0">
              <a:solidFill>
                <a:srgbClr val="FFFFFF"/>
              </a:solidFill>
            </a:endParaRPr>
          </a:p>
          <a:p>
            <a:pPr marL="0" indent="0" algn="ctr">
              <a:buFontTx/>
              <a:buNone/>
            </a:pPr>
            <a:r>
              <a:rPr lang="en-US" sz="2400" kern="0" dirty="0">
                <a:solidFill>
                  <a:srgbClr val="FFFFFF"/>
                </a:solidFill>
              </a:rPr>
              <a:t>Service</a:t>
            </a:r>
          </a:p>
          <a:p>
            <a:pPr marL="0" indent="0" algn="ctr">
              <a:buFontTx/>
              <a:buNone/>
            </a:pPr>
            <a:endParaRPr lang="en-US" sz="2400" kern="0" dirty="0">
              <a:solidFill>
                <a:srgbClr val="FFFFFF"/>
              </a:solidFill>
            </a:endParaRPr>
          </a:p>
          <a:p>
            <a:pPr marL="0" indent="0" algn="ctr">
              <a:buFontTx/>
              <a:buNone/>
            </a:pPr>
            <a:r>
              <a:rPr lang="en-US" sz="2400" kern="0" dirty="0">
                <a:solidFill>
                  <a:srgbClr val="FFFFFF"/>
                </a:solidFill>
              </a:rPr>
              <a:t> </a:t>
            </a:r>
          </a:p>
          <a:p>
            <a:pPr marL="0" indent="0" algn="ctr">
              <a:buFontTx/>
              <a:buNone/>
            </a:pPr>
            <a:endParaRPr lang="en-US" sz="2400" kern="0" dirty="0">
              <a:solidFill>
                <a:srgbClr val="FFFFFF"/>
              </a:solidFill>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Tree>
    <p:extLst>
      <p:ext uri="{BB962C8B-B14F-4D97-AF65-F5344CB8AC3E}">
        <p14:creationId xmlns:p14="http://schemas.microsoft.com/office/powerpoint/2010/main" val="155911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1" end="1"/>
                                            </p:txEl>
                                          </p:spTgt>
                                        </p:tgtEl>
                                        <p:attrNameLst>
                                          <p:attrName>style.visibility</p:attrName>
                                        </p:attrNameLst>
                                      </p:cBhvr>
                                      <p:to>
                                        <p:strVal val="visible"/>
                                      </p:to>
                                    </p:set>
                                    <p:animEffect transition="in" filter="fade">
                                      <p:cBhvr>
                                        <p:cTn id="10" dur="500"/>
                                        <p:tgtEl>
                                          <p:spTgt spid="163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91">
                                            <p:txEl>
                                              <p:pRg st="2" end="2"/>
                                            </p:txEl>
                                          </p:spTgt>
                                        </p:tgtEl>
                                        <p:attrNameLst>
                                          <p:attrName>style.visibility</p:attrName>
                                        </p:attrNameLst>
                                      </p:cBhvr>
                                      <p:to>
                                        <p:strVal val="visible"/>
                                      </p:to>
                                    </p:set>
                                    <p:animEffect transition="in" filter="fade">
                                      <p:cBhvr>
                                        <p:cTn id="13" dur="500"/>
                                        <p:tgtEl>
                                          <p:spTgt spid="163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Prioritize Your </a:t>
            </a:r>
            <a:br>
              <a:rPr lang="en-US" dirty="0"/>
            </a:br>
            <a:r>
              <a:rPr lang="en-US" dirty="0"/>
              <a:t>Personal Self-Healing Plan</a:t>
            </a:r>
          </a:p>
        </p:txBody>
      </p:sp>
      <p:sp>
        <p:nvSpPr>
          <p:cNvPr id="16391" name="Text Box 1029"/>
          <p:cNvSpPr txBox="1">
            <a:spLocks noChangeArrowheads="1"/>
          </p:cNvSpPr>
          <p:nvPr/>
        </p:nvSpPr>
        <p:spPr bwMode="auto">
          <a:xfrm>
            <a:off x="3429000" y="2362200"/>
            <a:ext cx="5333999" cy="2754600"/>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In your journal:</a:t>
            </a:r>
          </a:p>
          <a:p>
            <a:pPr algn="ctr">
              <a:spcBef>
                <a:spcPts val="600"/>
              </a:spcBef>
            </a:pPr>
            <a:r>
              <a:rPr lang="en-US" dirty="0">
                <a:latin typeface="Tahoma" pitchFamily="34" charset="0"/>
              </a:rPr>
              <a:t>From all your lists, choose the top five to seven practices or techniques for cultivating positive emotions, developing unlimited beliefs, or connecting to Spirit you think would be the most effective for you.</a:t>
            </a:r>
          </a:p>
        </p:txBody>
      </p:sp>
    </p:spTree>
    <p:extLst>
      <p:ext uri="{BB962C8B-B14F-4D97-AF65-F5344CB8AC3E}">
        <p14:creationId xmlns:p14="http://schemas.microsoft.com/office/powerpoint/2010/main" val="19243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1" end="1"/>
                                            </p:txEl>
                                          </p:spTgt>
                                        </p:tgtEl>
                                        <p:attrNameLst>
                                          <p:attrName>style.visibility</p:attrName>
                                        </p:attrNameLst>
                                      </p:cBhvr>
                                      <p:to>
                                        <p:strVal val="visible"/>
                                      </p:to>
                                    </p:set>
                                    <p:animEffect transition="in" filter="fade">
                                      <p:cBhvr>
                                        <p:cTn id="10" dur="500"/>
                                        <p:tgtEl>
                                          <p:spTgt spid="163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85336" y="533400"/>
            <a:ext cx="11201400" cy="838200"/>
          </a:xfrm>
        </p:spPr>
        <p:txBody>
          <a:bodyPr/>
          <a:lstStyle/>
          <a:p>
            <a:pPr algn="ctr" eaLnBrk="1" hangingPunct="1"/>
            <a:r>
              <a:rPr lang="en-US" dirty="0"/>
              <a:t>Choose just one new practice!</a:t>
            </a:r>
          </a:p>
        </p:txBody>
      </p:sp>
      <p:sp>
        <p:nvSpPr>
          <p:cNvPr id="4" name="Rectangle 1028">
            <a:extLst>
              <a:ext uri="{FF2B5EF4-FFF2-40B4-BE49-F238E27FC236}">
                <a16:creationId xmlns:a16="http://schemas.microsoft.com/office/drawing/2014/main" id="{1D8ED67F-BF52-47EE-9C4B-82AADC032075}"/>
              </a:ext>
            </a:extLst>
          </p:cNvPr>
          <p:cNvSpPr txBox="1">
            <a:spLocks noChangeArrowheads="1"/>
          </p:cNvSpPr>
          <p:nvPr/>
        </p:nvSpPr>
        <p:spPr bwMode="auto">
          <a:xfrm>
            <a:off x="511124" y="2209800"/>
            <a:ext cx="11201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FFFFFF"/>
                </a:solidFill>
                <a:latin typeface="+mn-lt"/>
                <a:ea typeface="+mj-ea"/>
                <a:cs typeface="+mj-cs"/>
              </a:defRPr>
            </a:lvl1pPr>
            <a:lvl2pPr algn="l" rtl="0" eaLnBrk="0" fontAlgn="base" hangingPunct="0">
              <a:spcBef>
                <a:spcPct val="0"/>
              </a:spcBef>
              <a:spcAft>
                <a:spcPct val="0"/>
              </a:spcAft>
              <a:defRPr sz="4400">
                <a:solidFill>
                  <a:srgbClr val="FFFFFF"/>
                </a:solidFill>
                <a:latin typeface="Tahoma" pitchFamily="34" charset="0"/>
              </a:defRPr>
            </a:lvl2pPr>
            <a:lvl3pPr algn="l" rtl="0" eaLnBrk="0" fontAlgn="base" hangingPunct="0">
              <a:spcBef>
                <a:spcPct val="0"/>
              </a:spcBef>
              <a:spcAft>
                <a:spcPct val="0"/>
              </a:spcAft>
              <a:defRPr sz="4400">
                <a:solidFill>
                  <a:srgbClr val="FFFFFF"/>
                </a:solidFill>
                <a:latin typeface="Tahoma" pitchFamily="34" charset="0"/>
              </a:defRPr>
            </a:lvl3pPr>
            <a:lvl4pPr algn="l" rtl="0" eaLnBrk="0" fontAlgn="base" hangingPunct="0">
              <a:spcBef>
                <a:spcPct val="0"/>
              </a:spcBef>
              <a:spcAft>
                <a:spcPct val="0"/>
              </a:spcAft>
              <a:defRPr sz="4400">
                <a:solidFill>
                  <a:srgbClr val="FFFFFF"/>
                </a:solidFill>
                <a:latin typeface="Tahoma" pitchFamily="34" charset="0"/>
              </a:defRPr>
            </a:lvl4pPr>
            <a:lvl5pPr algn="l" rtl="0" eaLnBrk="0" fontAlgn="base" hangingPunct="0">
              <a:spcBef>
                <a:spcPct val="0"/>
              </a:spcBef>
              <a:spcAft>
                <a:spcPct val="0"/>
              </a:spcAft>
              <a:defRPr sz="4400">
                <a:solidFill>
                  <a:srgbClr val="FFFFFF"/>
                </a:solidFill>
                <a:latin typeface="Tahoma" pitchFamily="34"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a:lstStyle>
          <a:p>
            <a:pPr algn="ctr" eaLnBrk="1" hangingPunct="1"/>
            <a:endParaRPr lang="en-US" sz="2400" kern="0" dirty="0"/>
          </a:p>
        </p:txBody>
      </p:sp>
      <p:sp>
        <p:nvSpPr>
          <p:cNvPr id="8" name="Rectangle 1028">
            <a:extLst>
              <a:ext uri="{FF2B5EF4-FFF2-40B4-BE49-F238E27FC236}">
                <a16:creationId xmlns:a16="http://schemas.microsoft.com/office/drawing/2014/main" id="{E04BDB53-41A0-4FA6-9205-1A8D453B9212}"/>
              </a:ext>
            </a:extLst>
          </p:cNvPr>
          <p:cNvSpPr txBox="1">
            <a:spLocks noChangeArrowheads="1"/>
          </p:cNvSpPr>
          <p:nvPr/>
        </p:nvSpPr>
        <p:spPr bwMode="auto">
          <a:xfrm>
            <a:off x="1524000" y="1905000"/>
            <a:ext cx="9144000" cy="3505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FFFFFF"/>
                </a:solidFill>
                <a:latin typeface="+mn-lt"/>
                <a:ea typeface="+mj-ea"/>
                <a:cs typeface="+mj-cs"/>
              </a:defRPr>
            </a:lvl1pPr>
            <a:lvl2pPr algn="l" rtl="0" eaLnBrk="0" fontAlgn="base" hangingPunct="0">
              <a:spcBef>
                <a:spcPct val="0"/>
              </a:spcBef>
              <a:spcAft>
                <a:spcPct val="0"/>
              </a:spcAft>
              <a:defRPr sz="4400">
                <a:solidFill>
                  <a:srgbClr val="FFFFFF"/>
                </a:solidFill>
                <a:latin typeface="Tahoma" pitchFamily="34" charset="0"/>
              </a:defRPr>
            </a:lvl2pPr>
            <a:lvl3pPr algn="l" rtl="0" eaLnBrk="0" fontAlgn="base" hangingPunct="0">
              <a:spcBef>
                <a:spcPct val="0"/>
              </a:spcBef>
              <a:spcAft>
                <a:spcPct val="0"/>
              </a:spcAft>
              <a:defRPr sz="4400">
                <a:solidFill>
                  <a:srgbClr val="FFFFFF"/>
                </a:solidFill>
                <a:latin typeface="Tahoma" pitchFamily="34" charset="0"/>
              </a:defRPr>
            </a:lvl3pPr>
            <a:lvl4pPr algn="l" rtl="0" eaLnBrk="0" fontAlgn="base" hangingPunct="0">
              <a:spcBef>
                <a:spcPct val="0"/>
              </a:spcBef>
              <a:spcAft>
                <a:spcPct val="0"/>
              </a:spcAft>
              <a:defRPr sz="4400">
                <a:solidFill>
                  <a:srgbClr val="FFFFFF"/>
                </a:solidFill>
                <a:latin typeface="Tahoma" pitchFamily="34" charset="0"/>
              </a:defRPr>
            </a:lvl4pPr>
            <a:lvl5pPr algn="l" rtl="0" eaLnBrk="0" fontAlgn="base" hangingPunct="0">
              <a:spcBef>
                <a:spcPct val="0"/>
              </a:spcBef>
              <a:spcAft>
                <a:spcPct val="0"/>
              </a:spcAft>
              <a:defRPr sz="4400">
                <a:solidFill>
                  <a:srgbClr val="FFFFFF"/>
                </a:solidFill>
                <a:latin typeface="Tahoma" pitchFamily="34"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a:lstStyle>
          <a:p>
            <a:pPr algn="ctr" eaLnBrk="1" hangingPunct="1"/>
            <a:r>
              <a:rPr lang="en-US" sz="2400" kern="0" dirty="0"/>
              <a:t>Be methodical in establishing your practice</a:t>
            </a:r>
          </a:p>
          <a:p>
            <a:pPr algn="ctr" eaLnBrk="1" hangingPunct="1"/>
            <a:endParaRPr lang="en-US" sz="2400" kern="0" dirty="0"/>
          </a:p>
          <a:p>
            <a:pPr algn="ctr" eaLnBrk="1" hangingPunct="1"/>
            <a:r>
              <a:rPr lang="en-US" sz="2400" kern="0" dirty="0"/>
              <a:t>What, when, where, and how</a:t>
            </a:r>
          </a:p>
          <a:p>
            <a:pPr algn="ctr" eaLnBrk="1" hangingPunct="1"/>
            <a:endParaRPr lang="en-US" sz="2400" kern="0" dirty="0"/>
          </a:p>
          <a:p>
            <a:pPr algn="ctr" eaLnBrk="1" hangingPunct="1"/>
            <a:r>
              <a:rPr lang="en-US" sz="2400" kern="0" dirty="0"/>
              <a:t>Practice it until it becomes a habit</a:t>
            </a:r>
          </a:p>
          <a:p>
            <a:pPr algn="ctr" eaLnBrk="1" hangingPunct="1"/>
            <a:endParaRPr lang="en-US" sz="2400" kern="0" dirty="0"/>
          </a:p>
          <a:p>
            <a:pPr algn="ctr" eaLnBrk="1" hangingPunct="1"/>
            <a:r>
              <a:rPr lang="en-US" sz="2400" kern="0" dirty="0"/>
              <a:t>Then choose the next practice or technique from your list</a:t>
            </a:r>
          </a:p>
          <a:p>
            <a:pPr algn="ctr" eaLnBrk="1" hangingPunct="1"/>
            <a:endParaRPr lang="en-US" sz="2400" kern="0" dirty="0"/>
          </a:p>
          <a:p>
            <a:pPr algn="ctr" eaLnBrk="1" hangingPunct="1"/>
            <a:r>
              <a:rPr lang="en-US" sz="2400" kern="0" dirty="0"/>
              <a:t> </a:t>
            </a:r>
          </a:p>
        </p:txBody>
      </p:sp>
    </p:spTree>
    <p:extLst>
      <p:ext uri="{BB962C8B-B14F-4D97-AF65-F5344CB8AC3E}">
        <p14:creationId xmlns:p14="http://schemas.microsoft.com/office/powerpoint/2010/main" val="420115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85336" y="533400"/>
            <a:ext cx="11201400" cy="838200"/>
          </a:xfrm>
        </p:spPr>
        <p:txBody>
          <a:bodyPr/>
          <a:lstStyle/>
          <a:p>
            <a:pPr algn="ctr" eaLnBrk="1" hangingPunct="1"/>
            <a:r>
              <a:rPr lang="en-US" dirty="0"/>
              <a:t>Review and Improve Your Plan</a:t>
            </a:r>
          </a:p>
        </p:txBody>
      </p:sp>
      <p:sp>
        <p:nvSpPr>
          <p:cNvPr id="6" name="Rectangle 1028">
            <a:extLst>
              <a:ext uri="{FF2B5EF4-FFF2-40B4-BE49-F238E27FC236}">
                <a16:creationId xmlns:a16="http://schemas.microsoft.com/office/drawing/2014/main" id="{31637886-5F43-4CE1-A7A5-4E122EF90936}"/>
              </a:ext>
            </a:extLst>
          </p:cNvPr>
          <p:cNvSpPr txBox="1">
            <a:spLocks noChangeArrowheads="1"/>
          </p:cNvSpPr>
          <p:nvPr/>
        </p:nvSpPr>
        <p:spPr bwMode="auto">
          <a:xfrm>
            <a:off x="1524000" y="1828800"/>
            <a:ext cx="9144000" cy="396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FFFFFF"/>
                </a:solidFill>
                <a:latin typeface="+mn-lt"/>
                <a:ea typeface="+mj-ea"/>
                <a:cs typeface="+mj-cs"/>
              </a:defRPr>
            </a:lvl1pPr>
            <a:lvl2pPr algn="l" rtl="0" eaLnBrk="0" fontAlgn="base" hangingPunct="0">
              <a:spcBef>
                <a:spcPct val="0"/>
              </a:spcBef>
              <a:spcAft>
                <a:spcPct val="0"/>
              </a:spcAft>
              <a:defRPr sz="4400">
                <a:solidFill>
                  <a:srgbClr val="FFFFFF"/>
                </a:solidFill>
                <a:latin typeface="Tahoma" pitchFamily="34" charset="0"/>
              </a:defRPr>
            </a:lvl2pPr>
            <a:lvl3pPr algn="l" rtl="0" eaLnBrk="0" fontAlgn="base" hangingPunct="0">
              <a:spcBef>
                <a:spcPct val="0"/>
              </a:spcBef>
              <a:spcAft>
                <a:spcPct val="0"/>
              </a:spcAft>
              <a:defRPr sz="4400">
                <a:solidFill>
                  <a:srgbClr val="FFFFFF"/>
                </a:solidFill>
                <a:latin typeface="Tahoma" pitchFamily="34" charset="0"/>
              </a:defRPr>
            </a:lvl3pPr>
            <a:lvl4pPr algn="l" rtl="0" eaLnBrk="0" fontAlgn="base" hangingPunct="0">
              <a:spcBef>
                <a:spcPct val="0"/>
              </a:spcBef>
              <a:spcAft>
                <a:spcPct val="0"/>
              </a:spcAft>
              <a:defRPr sz="4400">
                <a:solidFill>
                  <a:srgbClr val="FFFFFF"/>
                </a:solidFill>
                <a:latin typeface="Tahoma" pitchFamily="34" charset="0"/>
              </a:defRPr>
            </a:lvl4pPr>
            <a:lvl5pPr algn="l" rtl="0" eaLnBrk="0" fontAlgn="base" hangingPunct="0">
              <a:spcBef>
                <a:spcPct val="0"/>
              </a:spcBef>
              <a:spcAft>
                <a:spcPct val="0"/>
              </a:spcAft>
              <a:defRPr sz="4400">
                <a:solidFill>
                  <a:srgbClr val="FFFFFF"/>
                </a:solidFill>
                <a:latin typeface="Tahoma" pitchFamily="34"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a:lstStyle>
          <a:p>
            <a:pPr algn="ctr" eaLnBrk="1" hangingPunct="1"/>
            <a:r>
              <a:rPr lang="en-US" sz="2400" kern="0" dirty="0"/>
              <a:t>Regularly review your progress, at least weekly, for one year</a:t>
            </a:r>
          </a:p>
          <a:p>
            <a:pPr algn="ctr" eaLnBrk="1" hangingPunct="1"/>
            <a:endParaRPr lang="en-US" sz="2400" kern="0" dirty="0"/>
          </a:p>
          <a:p>
            <a:pPr algn="ctr" eaLnBrk="1" hangingPunct="1"/>
            <a:r>
              <a:rPr lang="en-US" sz="2400" kern="0" dirty="0"/>
              <a:t>When you review, write in your journal: </a:t>
            </a:r>
          </a:p>
          <a:p>
            <a:pPr algn="ctr" eaLnBrk="1" hangingPunct="1"/>
            <a:endParaRPr lang="en-US" sz="2400" kern="0" dirty="0"/>
          </a:p>
          <a:p>
            <a:pPr algn="ctr" eaLnBrk="1" hangingPunct="1"/>
            <a:r>
              <a:rPr lang="en-US" sz="2400" kern="0" dirty="0"/>
              <a:t>What has been working </a:t>
            </a:r>
          </a:p>
          <a:p>
            <a:pPr algn="ctr" eaLnBrk="1" hangingPunct="1"/>
            <a:endParaRPr lang="en-US" sz="2400" kern="0" dirty="0"/>
          </a:p>
          <a:p>
            <a:pPr algn="ctr" eaLnBrk="1" hangingPunct="1"/>
            <a:r>
              <a:rPr lang="en-US" sz="2400" kern="0" dirty="0"/>
              <a:t>What hasn’t been working </a:t>
            </a:r>
          </a:p>
          <a:p>
            <a:pPr algn="ctr" eaLnBrk="1" hangingPunct="1"/>
            <a:endParaRPr lang="en-US" sz="2400" kern="0" dirty="0"/>
          </a:p>
          <a:p>
            <a:pPr algn="ctr" eaLnBrk="1" hangingPunct="1"/>
            <a:r>
              <a:rPr lang="en-US" sz="2400" kern="0" dirty="0"/>
              <a:t>What you will do to improve your practices  </a:t>
            </a:r>
          </a:p>
          <a:p>
            <a:pPr algn="ctr" eaLnBrk="1" hangingPunct="1"/>
            <a:endParaRPr lang="en-US" sz="2400" kern="0" dirty="0"/>
          </a:p>
        </p:txBody>
      </p:sp>
    </p:spTree>
    <p:extLst>
      <p:ext uri="{BB962C8B-B14F-4D97-AF65-F5344CB8AC3E}">
        <p14:creationId xmlns:p14="http://schemas.microsoft.com/office/powerpoint/2010/main" val="325845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685800"/>
            <a:ext cx="10975041" cy="762000"/>
          </a:xfrm>
        </p:spPr>
        <p:txBody>
          <a:bodyPr/>
          <a:lstStyle/>
          <a:p>
            <a:pPr algn="ctr" eaLnBrk="1" hangingPunct="1"/>
            <a:r>
              <a:rPr lang="en-US" dirty="0"/>
              <a:t>I Awake in Thy Light</a:t>
            </a:r>
          </a:p>
        </p:txBody>
      </p:sp>
      <p:sp>
        <p:nvSpPr>
          <p:cNvPr id="14339" name="Rectangle 3"/>
          <p:cNvSpPr>
            <a:spLocks noGrp="1" noChangeArrowheads="1"/>
          </p:cNvSpPr>
          <p:nvPr>
            <p:ph idx="1"/>
          </p:nvPr>
        </p:nvSpPr>
        <p:spPr>
          <a:xfrm>
            <a:off x="914400" y="2286000"/>
            <a:ext cx="3200400" cy="2286000"/>
          </a:xfrm>
        </p:spPr>
        <p:txBody>
          <a:bodyPr/>
          <a:lstStyle/>
          <a:p>
            <a:pPr marL="0" indent="0" algn="l">
              <a:buNone/>
            </a:pPr>
            <a:r>
              <a:rPr lang="en-US" sz="2400" b="0" i="0" dirty="0">
                <a:solidFill>
                  <a:srgbClr val="FFFFFF"/>
                </a:solidFill>
                <a:effectLst/>
              </a:rPr>
              <a:t>I awake in Thy Light!</a:t>
            </a:r>
          </a:p>
          <a:p>
            <a:pPr marL="0" indent="0" algn="l">
              <a:buNone/>
            </a:pPr>
            <a:r>
              <a:rPr lang="en-US" sz="2400" b="0" i="0" dirty="0">
                <a:solidFill>
                  <a:srgbClr val="FFFFFF"/>
                </a:solidFill>
                <a:effectLst/>
              </a:rPr>
              <a:t>I awake in Thy Light!</a:t>
            </a:r>
          </a:p>
          <a:p>
            <a:pPr marL="0" indent="0" algn="l">
              <a:buNone/>
            </a:pPr>
            <a:r>
              <a:rPr lang="en-US" sz="2400" b="0" i="0" dirty="0">
                <a:solidFill>
                  <a:srgbClr val="FFFFFF"/>
                </a:solidFill>
                <a:effectLst/>
              </a:rPr>
              <a:t>I am joyful, I am free,</a:t>
            </a:r>
          </a:p>
          <a:p>
            <a:pPr marL="0" indent="0" algn="l">
              <a:buNone/>
            </a:pPr>
            <a:r>
              <a:rPr lang="en-US" sz="2400" b="0" i="0" dirty="0">
                <a:solidFill>
                  <a:srgbClr val="FFFFFF"/>
                </a:solidFill>
                <a:effectLst/>
              </a:rPr>
              <a:t>I awake in Thy Light!</a:t>
            </a:r>
          </a:p>
          <a:p>
            <a:pPr marL="0" indent="0" algn="l">
              <a:buNone/>
            </a:pPr>
            <a:r>
              <a:rPr lang="en-US" sz="2000" b="0" i="0" dirty="0">
                <a:solidFill>
                  <a:srgbClr val="FFFFFF"/>
                </a:solidFill>
                <a:effectLst/>
              </a:rPr>
              <a:t> </a:t>
            </a:r>
          </a:p>
          <a:p>
            <a:pPr marL="0" indent="0" algn="ctr">
              <a:buNone/>
            </a:pPr>
            <a:endParaRPr lang="en-US" sz="2400" dirty="0">
              <a:solidFill>
                <a:srgbClr val="FFFFFF"/>
              </a:solidFill>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None/>
            </a:pPr>
            <a:endParaRPr lang="en-US" sz="2400" dirty="0">
              <a:solidFill>
                <a:srgbClr val="FFFFFF"/>
              </a:solidFill>
              <a:ea typeface="Calibri" panose="020F0502020204030204" pitchFamily="34" charset="0"/>
              <a:cs typeface="Calibri" panose="020F0502020204030204" pitchFamily="34" charset="0"/>
            </a:endParaRPr>
          </a:p>
          <a:p>
            <a:pPr marL="0" indent="0" algn="ctr" eaLnBrk="1" hangingPunct="1">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dirty="0"/>
          </a:p>
          <a:p>
            <a:pPr eaLnBrk="1" hangingPunct="1"/>
            <a:endParaRPr lang="en-US" dirty="0"/>
          </a:p>
          <a:p>
            <a:pPr eaLnBrk="1" hangingPunct="1"/>
            <a:endParaRPr lang="en-US" dirty="0"/>
          </a:p>
        </p:txBody>
      </p:sp>
      <p:sp>
        <p:nvSpPr>
          <p:cNvPr id="4" name="Rectangle 3">
            <a:extLst>
              <a:ext uri="{FF2B5EF4-FFF2-40B4-BE49-F238E27FC236}">
                <a16:creationId xmlns:a16="http://schemas.microsoft.com/office/drawing/2014/main" id="{E3771FC7-60C0-4E78-81E5-9E1A4B4F89DF}"/>
              </a:ext>
            </a:extLst>
          </p:cNvPr>
          <p:cNvSpPr txBox="1">
            <a:spLocks noChangeArrowheads="1"/>
          </p:cNvSpPr>
          <p:nvPr/>
        </p:nvSpPr>
        <p:spPr bwMode="auto">
          <a:xfrm>
            <a:off x="4495800" y="2286000"/>
            <a:ext cx="34290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FontTx/>
              <a:buNone/>
            </a:pPr>
            <a:r>
              <a:rPr lang="en-US" sz="2400" kern="0" dirty="0">
                <a:solidFill>
                  <a:srgbClr val="FFFFFF"/>
                </a:solidFill>
              </a:rPr>
              <a:t>I awake in Thy Love!</a:t>
            </a:r>
          </a:p>
          <a:p>
            <a:pPr marL="0" indent="0">
              <a:buFontTx/>
              <a:buNone/>
            </a:pPr>
            <a:r>
              <a:rPr lang="en-US" sz="2400" kern="0" dirty="0">
                <a:solidFill>
                  <a:srgbClr val="FFFFFF"/>
                </a:solidFill>
              </a:rPr>
              <a:t>I awake in Thy Love!</a:t>
            </a:r>
          </a:p>
          <a:p>
            <a:pPr marL="0" indent="0">
              <a:buFontTx/>
              <a:buNone/>
            </a:pPr>
            <a:r>
              <a:rPr lang="en-US" sz="2400" kern="0" dirty="0">
                <a:solidFill>
                  <a:srgbClr val="FFFFFF"/>
                </a:solidFill>
              </a:rPr>
              <a:t>I am joyful, I am free,</a:t>
            </a:r>
          </a:p>
          <a:p>
            <a:pPr marL="0" indent="0">
              <a:buFontTx/>
              <a:buNone/>
            </a:pPr>
            <a:r>
              <a:rPr lang="en-US" sz="2400" kern="0" dirty="0">
                <a:solidFill>
                  <a:srgbClr val="FFFFFF"/>
                </a:solidFill>
              </a:rPr>
              <a:t>I awake in in Thy Love!</a:t>
            </a:r>
          </a:p>
          <a:p>
            <a:pPr marL="0" indent="0" algn="ctr">
              <a:buFontTx/>
              <a:buNone/>
            </a:pPr>
            <a:endParaRPr lang="en-US" sz="2400" kern="0" dirty="0">
              <a:solidFill>
                <a:srgbClr val="FFFFFF"/>
              </a:solidFill>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
        <p:nvSpPr>
          <p:cNvPr id="5" name="Rectangle 3">
            <a:extLst>
              <a:ext uri="{FF2B5EF4-FFF2-40B4-BE49-F238E27FC236}">
                <a16:creationId xmlns:a16="http://schemas.microsoft.com/office/drawing/2014/main" id="{0E1C37D6-881F-49CB-A809-8D89F9C02196}"/>
              </a:ext>
            </a:extLst>
          </p:cNvPr>
          <p:cNvSpPr txBox="1">
            <a:spLocks noChangeArrowheads="1"/>
          </p:cNvSpPr>
          <p:nvPr/>
        </p:nvSpPr>
        <p:spPr bwMode="auto">
          <a:xfrm>
            <a:off x="8077200" y="2286000"/>
            <a:ext cx="3200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buFontTx/>
              <a:buNone/>
            </a:pPr>
            <a:r>
              <a:rPr lang="en-US" sz="2400" kern="0" dirty="0">
                <a:solidFill>
                  <a:srgbClr val="FFFFFF"/>
                </a:solidFill>
              </a:rPr>
              <a:t>I awake in Thy Joy!</a:t>
            </a:r>
          </a:p>
          <a:p>
            <a:pPr marL="0" indent="0">
              <a:buFontTx/>
              <a:buNone/>
            </a:pPr>
            <a:r>
              <a:rPr lang="en-US" sz="2400" kern="0" dirty="0">
                <a:solidFill>
                  <a:srgbClr val="FFFFFF"/>
                </a:solidFill>
              </a:rPr>
              <a:t>I awake in Thy Joy!</a:t>
            </a:r>
          </a:p>
          <a:p>
            <a:pPr marL="0" indent="0">
              <a:buFontTx/>
              <a:buNone/>
            </a:pPr>
            <a:r>
              <a:rPr lang="en-US" sz="2400" kern="0" dirty="0">
                <a:solidFill>
                  <a:srgbClr val="FFFFFF"/>
                </a:solidFill>
              </a:rPr>
              <a:t>I am joyful, I am free,</a:t>
            </a:r>
          </a:p>
          <a:p>
            <a:pPr marL="0" indent="0">
              <a:buFontTx/>
              <a:buNone/>
            </a:pPr>
            <a:r>
              <a:rPr lang="en-US" sz="2400" kern="0" dirty="0">
                <a:solidFill>
                  <a:srgbClr val="FFFFFF"/>
                </a:solidFill>
              </a:rPr>
              <a:t>I awake in Thy Joy!</a:t>
            </a:r>
          </a:p>
          <a:p>
            <a:pPr marL="0" indent="0" algn="ctr">
              <a:buFontTx/>
              <a:buNone/>
            </a:pPr>
            <a:endParaRPr lang="en-US" sz="2400" kern="0" dirty="0">
              <a:solidFill>
                <a:srgbClr val="FFFFFF"/>
              </a:solidFill>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spcBef>
                <a:spcPts val="0"/>
              </a:spcBef>
              <a:buFontTx/>
              <a:buNone/>
            </a:pPr>
            <a:endParaRPr lang="en-US" sz="2400" kern="0" dirty="0">
              <a:solidFill>
                <a:srgbClr val="FFFFFF"/>
              </a:solidFill>
              <a:ea typeface="Calibri" panose="020F0502020204030204" pitchFamily="34" charset="0"/>
              <a:cs typeface="Calibri" panose="020F0502020204030204" pitchFamily="34" charset="0"/>
            </a:endParaRPr>
          </a:p>
          <a:p>
            <a:pPr marL="0" indent="0" algn="ctr" eaLnBrk="1" hangingPunct="1">
              <a:buFontTx/>
              <a:buNone/>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itchFamily="2" charset="2"/>
              <a:buChar char="v"/>
            </a:pPr>
            <a:endParaRPr lang="en-US" sz="2400" kern="0" dirty="0"/>
          </a:p>
          <a:p>
            <a:pPr eaLnBrk="1" hangingPunct="1"/>
            <a:endParaRPr lang="en-US" kern="0" dirty="0"/>
          </a:p>
          <a:p>
            <a:pPr eaLnBrk="1" hangingPunct="1"/>
            <a:endParaRPr lang="en-US" kern="0" dirty="0"/>
          </a:p>
        </p:txBody>
      </p:sp>
    </p:spTree>
    <p:extLst>
      <p:ext uri="{BB962C8B-B14F-4D97-AF65-F5344CB8AC3E}">
        <p14:creationId xmlns:p14="http://schemas.microsoft.com/office/powerpoint/2010/main" val="68338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1981200"/>
          </a:xfrm>
        </p:spPr>
        <p:txBody>
          <a:bodyPr/>
          <a:lstStyle/>
          <a:p>
            <a:pPr algn="ctr" eaLnBrk="1" hangingPunct="1"/>
            <a:r>
              <a:rPr lang="en-US" dirty="0"/>
              <a:t>Three Extraordinary Stories</a:t>
            </a:r>
          </a:p>
        </p:txBody>
      </p:sp>
      <p:sp>
        <p:nvSpPr>
          <p:cNvPr id="16391" name="Text Box 1029"/>
          <p:cNvSpPr txBox="1">
            <a:spLocks noChangeArrowheads="1"/>
          </p:cNvSpPr>
          <p:nvPr/>
        </p:nvSpPr>
        <p:spPr bwMode="auto">
          <a:xfrm>
            <a:off x="3429000" y="2362200"/>
            <a:ext cx="5333999" cy="2246769"/>
          </a:xfrm>
          <a:prstGeom prst="rect">
            <a:avLst/>
          </a:prstGeom>
          <a:noFill/>
          <a:ln w="9525">
            <a:noFill/>
            <a:miter lim="800000"/>
            <a:headEnd/>
            <a:tailEnd/>
          </a:ln>
        </p:spPr>
        <p:txBody>
          <a:bodyPr wrap="square">
            <a:spAutoFit/>
          </a:bodyPr>
          <a:lstStyle/>
          <a:p>
            <a:pPr algn="ctr">
              <a:spcBef>
                <a:spcPts val="600"/>
              </a:spcBef>
            </a:pPr>
            <a:r>
              <a:rPr lang="en-US" dirty="0">
                <a:latin typeface="Tahoma" pitchFamily="34" charset="0"/>
              </a:rPr>
              <a:t>Anita </a:t>
            </a:r>
            <a:r>
              <a:rPr lang="en-US" dirty="0" err="1">
                <a:latin typeface="Tahoma" pitchFamily="34" charset="0"/>
              </a:rPr>
              <a:t>Moorjani</a:t>
            </a:r>
            <a:endParaRPr lang="en-US" dirty="0">
              <a:latin typeface="Tahoma" pitchFamily="34" charset="0"/>
            </a:endParaRPr>
          </a:p>
          <a:p>
            <a:pPr algn="ctr">
              <a:spcBef>
                <a:spcPts val="600"/>
              </a:spcBef>
            </a:pPr>
            <a:endParaRPr lang="en-US" dirty="0">
              <a:latin typeface="Tahoma" pitchFamily="34" charset="0"/>
              <a:ea typeface="Tahoma" panose="020B0604030504040204" pitchFamily="34" charset="0"/>
              <a:cs typeface="Tahoma" panose="020B0604030504040204" pitchFamily="34" charset="0"/>
            </a:endParaRPr>
          </a:p>
          <a:p>
            <a:pPr algn="ctr">
              <a:spcBef>
                <a:spcPts val="600"/>
              </a:spcBef>
            </a:pPr>
            <a:r>
              <a:rPr lang="en-US" dirty="0">
                <a:latin typeface="Tahoma" pitchFamily="34" charset="0"/>
                <a:ea typeface="Tahoma" panose="020B0604030504040204" pitchFamily="34" charset="0"/>
                <a:cs typeface="Tahoma" panose="020B0604030504040204" pitchFamily="34" charset="0"/>
              </a:rPr>
              <a:t>Mr. Wright</a:t>
            </a:r>
          </a:p>
          <a:p>
            <a:pPr algn="ctr">
              <a:spcBef>
                <a:spcPts val="600"/>
              </a:spcBef>
            </a:pPr>
            <a:endParaRPr lang="en-US" dirty="0">
              <a:latin typeface="Tahoma" pitchFamily="34" charset="0"/>
              <a:ea typeface="Tahoma" panose="020B0604030504040204" pitchFamily="34" charset="0"/>
              <a:cs typeface="Tahoma" panose="020B0604030504040204" pitchFamily="34" charset="0"/>
            </a:endParaRPr>
          </a:p>
          <a:p>
            <a:pPr algn="ctr">
              <a:spcBef>
                <a:spcPts val="600"/>
              </a:spcBef>
            </a:pPr>
            <a:r>
              <a:rPr lang="en-US" dirty="0">
                <a:latin typeface="Tahoma" pitchFamily="34" charset="0"/>
                <a:ea typeface="Tahoma" panose="020B0604030504040204" pitchFamily="34" charset="0"/>
                <a:cs typeface="Tahoma" panose="020B0604030504040204" pitchFamily="34" charset="0"/>
              </a:rPr>
              <a:t>Barbara </a:t>
            </a:r>
            <a:r>
              <a:rPr lang="en-US" dirty="0" err="1">
                <a:latin typeface="Tahoma" pitchFamily="34" charset="0"/>
                <a:ea typeface="Tahoma" panose="020B0604030504040204" pitchFamily="34" charset="0"/>
                <a:cs typeface="Tahoma" panose="020B0604030504040204" pitchFamily="34" charset="0"/>
              </a:rPr>
              <a:t>Cummiskey</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C8977B64-8916-47E3-BFB2-90D3DD91E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2181225"/>
            <a:ext cx="2381250" cy="3000375"/>
          </a:xfrm>
          <a:prstGeom prst="rect">
            <a:avLst/>
          </a:prstGeom>
        </p:spPr>
      </p:pic>
      <p:pic>
        <p:nvPicPr>
          <p:cNvPr id="3" name="Picture 2">
            <a:extLst>
              <a:ext uri="{FF2B5EF4-FFF2-40B4-BE49-F238E27FC236}">
                <a16:creationId xmlns:a16="http://schemas.microsoft.com/office/drawing/2014/main" id="{5B2A1739-36BA-4225-8CFB-3D0AFD7BD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2209799"/>
            <a:ext cx="2286000" cy="3045177"/>
          </a:xfrm>
          <a:prstGeom prst="rect">
            <a:avLst/>
          </a:prstGeom>
        </p:spPr>
      </p:pic>
    </p:spTree>
    <p:extLst>
      <p:ext uri="{BB962C8B-B14F-4D97-AF65-F5344CB8AC3E}">
        <p14:creationId xmlns:p14="http://schemas.microsoft.com/office/powerpoint/2010/main" val="125438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0" end="0"/>
                                            </p:txEl>
                                          </p:spTgt>
                                        </p:tgtEl>
                                        <p:attrNameLst>
                                          <p:attrName>style.visibility</p:attrName>
                                        </p:attrNameLst>
                                      </p:cBhvr>
                                      <p:to>
                                        <p:strVal val="visible"/>
                                      </p:to>
                                    </p:set>
                                    <p:animEffect transition="in" filter="fade">
                                      <p:cBhvr>
                                        <p:cTn id="10" dur="500"/>
                                        <p:tgtEl>
                                          <p:spTgt spid="163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391">
                                            <p:txEl>
                                              <p:pRg st="2" end="2"/>
                                            </p:txEl>
                                          </p:spTgt>
                                        </p:tgtEl>
                                        <p:attrNameLst>
                                          <p:attrName>style.visibility</p:attrName>
                                        </p:attrNameLst>
                                      </p:cBhvr>
                                      <p:to>
                                        <p:strVal val="visible"/>
                                      </p:to>
                                    </p:set>
                                    <p:animEffect transition="in" filter="fade">
                                      <p:cBhvr>
                                        <p:cTn id="15" dur="500"/>
                                        <p:tgtEl>
                                          <p:spTgt spid="163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391">
                                            <p:txEl>
                                              <p:pRg st="4" end="4"/>
                                            </p:txEl>
                                          </p:spTgt>
                                        </p:tgtEl>
                                        <p:attrNameLst>
                                          <p:attrName>style.visibility</p:attrName>
                                        </p:attrNameLst>
                                      </p:cBhvr>
                                      <p:to>
                                        <p:strVal val="visible"/>
                                      </p:to>
                                    </p:set>
                                    <p:animEffect transition="in" filter="fade">
                                      <p:cBhvr>
                                        <p:cTn id="20" dur="500"/>
                                        <p:tgtEl>
                                          <p:spTgt spid="1639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8"/>
          <p:cNvSpPr>
            <a:spLocks noGrp="1" noChangeArrowheads="1"/>
          </p:cNvSpPr>
          <p:nvPr>
            <p:ph type="title"/>
          </p:nvPr>
        </p:nvSpPr>
        <p:spPr>
          <a:xfrm>
            <a:off x="457200" y="304800"/>
            <a:ext cx="11201400" cy="990600"/>
          </a:xfrm>
        </p:spPr>
        <p:txBody>
          <a:bodyPr/>
          <a:lstStyle/>
          <a:p>
            <a:pPr algn="ctr" eaLnBrk="1" hangingPunct="1"/>
            <a:endParaRPr lang="en-US" dirty="0"/>
          </a:p>
        </p:txBody>
      </p:sp>
      <p:sp>
        <p:nvSpPr>
          <p:cNvPr id="16391" name="Text Box 1029"/>
          <p:cNvSpPr txBox="1">
            <a:spLocks noChangeArrowheads="1"/>
          </p:cNvSpPr>
          <p:nvPr/>
        </p:nvSpPr>
        <p:spPr bwMode="auto">
          <a:xfrm>
            <a:off x="2819400" y="2362200"/>
            <a:ext cx="6553200" cy="2308324"/>
          </a:xfrm>
          <a:prstGeom prst="rect">
            <a:avLst/>
          </a:prstGeom>
          <a:noFill/>
          <a:ln w="9525">
            <a:noFill/>
            <a:miter lim="800000"/>
            <a:headEnd/>
            <a:tailEnd/>
          </a:ln>
        </p:spPr>
        <p:txBody>
          <a:bodyPr wrap="square">
            <a:spAutoFit/>
          </a:bodyPr>
          <a:lstStyle/>
          <a:p>
            <a:pPr algn="ctr">
              <a:spcBef>
                <a:spcPts val="600"/>
              </a:spcBef>
            </a:pPr>
            <a:r>
              <a:rPr lang="en-US" sz="3600" dirty="0">
                <a:latin typeface="Tahoma" pitchFamily="34" charset="0"/>
              </a:rPr>
              <a:t>Modern medicine simply can’t explain any of these stories because its model of healing is biomechanical</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919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7358" y="533400"/>
            <a:ext cx="10975041" cy="838200"/>
          </a:xfrm>
        </p:spPr>
        <p:txBody>
          <a:bodyPr/>
          <a:lstStyle/>
          <a:p>
            <a:pPr marL="0" indent="0" algn="ctr" eaLnBrk="1" hangingPunct="1"/>
            <a:br>
              <a:rPr lang="en-US" sz="3600" dirty="0"/>
            </a:br>
            <a:br>
              <a:rPr lang="en-US" sz="4400"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14339" name="Rectangle 3"/>
          <p:cNvSpPr>
            <a:spLocks noGrp="1" noChangeArrowheads="1"/>
          </p:cNvSpPr>
          <p:nvPr>
            <p:ph idx="1"/>
          </p:nvPr>
        </p:nvSpPr>
        <p:spPr>
          <a:xfrm>
            <a:off x="3200400" y="2514600"/>
            <a:ext cx="6477000" cy="3733800"/>
          </a:xfrm>
        </p:spPr>
        <p:txBody>
          <a:bodyPr/>
          <a:lstStyle/>
          <a:p>
            <a:pPr eaLnBrk="1" hangingPunct="1">
              <a:buFont typeface="Wingdings" pitchFamily="2" charset="2"/>
              <a:buChar char="v"/>
            </a:pPr>
            <a:endParaRPr lang="en-US" sz="2400" dirty="0"/>
          </a:p>
          <a:p>
            <a:pPr marL="0" indent="0" eaLnBrk="1" hangingPunct="1">
              <a:buNone/>
            </a:pPr>
            <a:endParaRPr lang="en-US" dirty="0"/>
          </a:p>
          <a:p>
            <a:pPr eaLnBrk="1" hangingPunct="1"/>
            <a:endParaRPr lang="en-US" dirty="0"/>
          </a:p>
        </p:txBody>
      </p:sp>
      <p:pic>
        <p:nvPicPr>
          <p:cNvPr id="4" name="Picture 3">
            <a:extLst>
              <a:ext uri="{FF2B5EF4-FFF2-40B4-BE49-F238E27FC236}">
                <a16:creationId xmlns:a16="http://schemas.microsoft.com/office/drawing/2014/main" id="{90AB1A23-5762-4B8E-AC95-4B75FB084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840" y="1194877"/>
            <a:ext cx="6668552" cy="4443923"/>
          </a:xfrm>
          <a:prstGeom prst="rect">
            <a:avLst/>
          </a:prstGeom>
        </p:spPr>
      </p:pic>
    </p:spTree>
    <p:extLst>
      <p:ext uri="{BB962C8B-B14F-4D97-AF65-F5344CB8AC3E}">
        <p14:creationId xmlns:p14="http://schemas.microsoft.com/office/powerpoint/2010/main" val="39735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ERIOUSMAGIC_BLACKSTONE_UUID" val="77113210-8bd2-4747-adc0-a569e1934ec1"/>
</p:tagLst>
</file>

<file path=ppt/theme/theme1.xml><?xml version="1.0" encoding="utf-8"?>
<a:theme xmlns:a="http://schemas.openxmlformats.org/drawingml/2006/main" name="Yugas2004">
  <a:themeElements>
    <a:clrScheme name="Yugas2004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fontScheme name="Yugas2004">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Yugas2004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Yugas2004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Yugas2004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Yugas2004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Yugas2004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Yugas2004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Yugas2004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Yugas2004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45430</TotalTime>
  <Words>2645</Words>
  <Application>Microsoft Office PowerPoint</Application>
  <PresentationFormat>Widescreen</PresentationFormat>
  <Paragraphs>798</Paragraphs>
  <Slides>64</Slides>
  <Notes>64</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64</vt:i4>
      </vt:variant>
      <vt:variant>
        <vt:lpstr>Custom Shows</vt:lpstr>
      </vt:variant>
      <vt:variant>
        <vt:i4>2</vt:i4>
      </vt:variant>
    </vt:vector>
  </HeadingPairs>
  <TitlesOfParts>
    <vt:vector size="72" baseType="lpstr">
      <vt:lpstr>Arial</vt:lpstr>
      <vt:lpstr>Calibri</vt:lpstr>
      <vt:lpstr>Tahoma</vt:lpstr>
      <vt:lpstr>Times New Roman</vt:lpstr>
      <vt:lpstr>Wingdings</vt:lpstr>
      <vt:lpstr>Yugas2004</vt:lpstr>
      <vt:lpstr>PowerPoint Presentation</vt:lpstr>
      <vt:lpstr>I Awake in Thy Light</vt:lpstr>
      <vt:lpstr>Orientation</vt:lpstr>
      <vt:lpstr>Program Goals for You</vt:lpstr>
      <vt:lpstr>Begin Your Personal Self-Healing Plan</vt:lpstr>
      <vt:lpstr>The Physics of Unlimited Self-Healing</vt:lpstr>
      <vt:lpstr>Three Extraordinary Stories</vt:lpstr>
      <vt:lpstr>PowerPoint Presentation</vt:lpstr>
      <vt:lpstr>  </vt:lpstr>
      <vt:lpstr>All Biomechanical Processes Have Speed Limits</vt:lpstr>
      <vt:lpstr>Cases of Extraordinarily Rapid Healing  Smash Biomechanical Speed Limits</vt:lpstr>
      <vt:lpstr>Our Precise Life-Process Coordination Also Defies a Biomechanical Explanation</vt:lpstr>
      <vt:lpstr>The Biomechanical Model is Incomplete</vt:lpstr>
      <vt:lpstr>Matter is Energy</vt:lpstr>
      <vt:lpstr>Energy Can Behave as Particles or Waves</vt:lpstr>
      <vt:lpstr>Energy Exists Both Locally and Nonlocally</vt:lpstr>
      <vt:lpstr>Nonlocality is Vast</vt:lpstr>
      <vt:lpstr>Nonlocality Has a Structure</vt:lpstr>
      <vt:lpstr>The Universe is a Holographic Projection</vt:lpstr>
      <vt:lpstr>The Lowest Brane Layer Contains the Hologram for the Universe</vt:lpstr>
      <vt:lpstr>The Universe is Continuously Created </vt:lpstr>
      <vt:lpstr>PowerPoint Presentation</vt:lpstr>
      <vt:lpstr>Our Body Exists in Multiple Realities</vt:lpstr>
      <vt:lpstr>The Physical Body (Like the Universe) is Continuously Holographically Created</vt:lpstr>
      <vt:lpstr>The Physical Body (Like the Universe)  is Projected from a Nonlocal Hologram</vt:lpstr>
      <vt:lpstr>Our Body is Simultaneously  Biomechanical and Holographic</vt:lpstr>
      <vt:lpstr>Like a Hybrid Car: Simultaneously  Internal Combustion and Electric</vt:lpstr>
      <vt:lpstr>Hybrid Behavior in Nature</vt:lpstr>
      <vt:lpstr>Hybrid Behavior in the Human Body</vt:lpstr>
      <vt:lpstr>PowerPoint Presentation</vt:lpstr>
      <vt:lpstr>Intelligently Guided Life Force</vt:lpstr>
      <vt:lpstr>We Deeply Experience Our Astral Body</vt:lpstr>
      <vt:lpstr>Our Life Force Continuously Coordinates Life-Processes at All Levels—Atomic, Cellular, and Systemic</vt:lpstr>
      <vt:lpstr>Causal Body</vt:lpstr>
      <vt:lpstr>The Soul</vt:lpstr>
      <vt:lpstr>Summary Points</vt:lpstr>
      <vt:lpstr>The Art of Unlimited Self-Healing</vt:lpstr>
      <vt:lpstr>Soul Powers</vt:lpstr>
      <vt:lpstr>Emotions Can Kill or Heal</vt:lpstr>
      <vt:lpstr>What is emotion?</vt:lpstr>
      <vt:lpstr>Negative Emotion v. Positive Emotion</vt:lpstr>
      <vt:lpstr>Short-Term and Long-Term Effect</vt:lpstr>
      <vt:lpstr>Negative Emotion and Mood</vt:lpstr>
      <vt:lpstr>How to Overcome Negative Emotions</vt:lpstr>
      <vt:lpstr>Lift Your Energy</vt:lpstr>
      <vt:lpstr>Lift Your Heart</vt:lpstr>
      <vt:lpstr>I Awake in Thy Light</vt:lpstr>
      <vt:lpstr>Next Step for Your  Personal Self-Healing Plan</vt:lpstr>
      <vt:lpstr>Belief, Too, Can Kill or Heal</vt:lpstr>
      <vt:lpstr>Cultivate Unlimited Beliefs</vt:lpstr>
      <vt:lpstr>Practice Unlimited Affirmations</vt:lpstr>
      <vt:lpstr>Practice Unlimited Visualization</vt:lpstr>
      <vt:lpstr>How to Practice Affirmations</vt:lpstr>
      <vt:lpstr>Let’s Practice Together</vt:lpstr>
      <vt:lpstr>Keys to Successful Affirmation or Visualization</vt:lpstr>
      <vt:lpstr>Next Step for Your  Personal Self-Healing Plan</vt:lpstr>
      <vt:lpstr>Connecting to Spirit</vt:lpstr>
      <vt:lpstr>Ways to Connect to Spirit</vt:lpstr>
      <vt:lpstr>Let’s Chant and Meditate Together</vt:lpstr>
      <vt:lpstr>Final Steps for Your  Personal Self-Healing Plan</vt:lpstr>
      <vt:lpstr>Prioritize Your  Personal Self-Healing Plan</vt:lpstr>
      <vt:lpstr>Choose just one new practice!</vt:lpstr>
      <vt:lpstr>Review and Improve Your Plan</vt:lpstr>
      <vt:lpstr>I Awake in Thy Light</vt:lpstr>
      <vt:lpstr>Institute class 1</vt:lpstr>
      <vt:lpstr>Chandi Class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Yugas</dc:title>
  <dc:creator>David Steinmetz</dc:creator>
  <dc:description>90 min to 2 hours Used for Village, EL, and Sacto classes</dc:description>
  <cp:lastModifiedBy>Joseph Selbie</cp:lastModifiedBy>
  <cp:revision>975</cp:revision>
  <dcterms:created xsi:type="dcterms:W3CDTF">2005-01-11T03:08:43Z</dcterms:created>
  <dcterms:modified xsi:type="dcterms:W3CDTF">2025-10-04T12:50:14Z</dcterms:modified>
</cp:coreProperties>
</file>